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6" autoAdjust="0"/>
    <p:restoredTop sz="94660"/>
  </p:normalViewPr>
  <p:slideViewPr>
    <p:cSldViewPr>
      <p:cViewPr varScale="1">
        <p:scale>
          <a:sx n="102" d="100"/>
          <a:sy n="102" d="100"/>
        </p:scale>
        <p:origin x="15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5F8D1C0-6C42-43C7-9F3E-93AF3DECFAB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F7852A8-295C-464D-BB84-E400CFB46A1E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C281B-3EDB-46B9-A331-80FA4BF612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3575225"/>
      </p:ext>
    </p:extLst>
  </p:cSld>
  <p:clrMapOvr>
    <a:masterClrMapping/>
  </p:clrMapOvr>
  <p:transition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A14A-9CEB-4B6C-A0A8-144E57DF81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6221328"/>
      </p:ext>
    </p:extLst>
  </p:cSld>
  <p:clrMapOvr>
    <a:masterClrMapping/>
  </p:clrMapOvr>
  <p:transition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62466E-258B-43C6-8F65-229CADDBB4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054586"/>
      </p:ext>
    </p:extLst>
  </p:cSld>
  <p:clrMapOvr>
    <a:masterClrMapping/>
  </p:clrMapOvr>
  <p:transition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BBC9AA-FEEE-47CF-A651-4841FD060FA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FCC54-4921-4D0B-9645-7424FF82BD4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0297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F985A6-3A93-463B-A2D2-ED71FECF6999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CDE63-130E-4FA4-AC90-5E01D614A5A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7904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8DB9D-D953-4AB1-947C-CA60F01FEF55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25CE5-7D72-49FE-A4EB-D897DB393B8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3813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B2414C-7A53-4BCE-B24F-F49513FADCC7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FDF05-CCAD-4294-86AE-B794328B583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656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053575-178F-4E0C-9691-211868742DFD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8E70E-05CB-4562-8B1B-1A8C30C6BB6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6172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74A8A8-233A-47C3-84B7-9E1303F331E2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4B71-F385-4E45-AC36-7D5B8F66ACB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93166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0E830B-39BD-4325-AE21-7CD49F5EE05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45799-9609-4BBA-9B69-569A5F9D375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8275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AA1F88-D461-4787-89EE-34E23F95A5A6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9B840-B0EE-42F3-A089-250B1EE0E01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266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1FDA0D-B780-4D78-85F4-64E8B8EC93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0175100"/>
      </p:ext>
    </p:extLst>
  </p:cSld>
  <p:clrMapOvr>
    <a:masterClrMapping/>
  </p:clrMapOvr>
  <p:transition advTm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FD24AF-547D-431E-A0BD-632EEF0C4BE4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FA910-7FDD-43BD-87E4-647BEE8A407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30116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4098C0-31BD-469A-A3AA-C4CA40E1E86F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69C79-B775-42F0-A249-04F72D06136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9658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8B3A2E-9D1C-4AB6-AF14-4FB3B30AA791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59E4E-B594-4E83-BBC2-B1BA6A476CC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103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40E31-1BFF-4A09-9047-22B6CC5DFA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6994417"/>
      </p:ext>
    </p:extLst>
  </p:cSld>
  <p:clrMapOvr>
    <a:masterClrMapping/>
  </p:clrMapOvr>
  <p:transition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949DC-E006-4D43-B505-0347DC54D72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9759216"/>
      </p:ext>
    </p:extLst>
  </p:cSld>
  <p:clrMapOvr>
    <a:masterClrMapping/>
  </p:clrMapOvr>
  <p:transition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5B471-04FE-4D5C-8CD4-05B353DEBE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6550934"/>
      </p:ext>
    </p:extLst>
  </p:cSld>
  <p:clrMapOvr>
    <a:masterClrMapping/>
  </p:clrMapOvr>
  <p:transition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2DC90-2721-4A40-8ADD-790E3C8D1A9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1984029"/>
      </p:ext>
    </p:extLst>
  </p:cSld>
  <p:clrMapOvr>
    <a:masterClrMapping/>
  </p:clrMapOvr>
  <p:transition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4117E-FC51-457A-BF3A-9EFA2321301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6697813"/>
      </p:ext>
    </p:extLst>
  </p:cSld>
  <p:clrMapOvr>
    <a:masterClrMapping/>
  </p:clrMapOvr>
  <p:transition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BA9BB7-5327-4B51-BB75-B8E6D55E49C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1912068"/>
      </p:ext>
    </p:extLst>
  </p:cSld>
  <p:clrMapOvr>
    <a:masterClrMapping/>
  </p:clrMapOvr>
  <p:transition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028A6-053F-41A4-AA9D-35D39CDC78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4046909"/>
      </p:ext>
    </p:extLst>
  </p:cSld>
  <p:clrMapOvr>
    <a:masterClrMapping/>
  </p:clrMapOvr>
  <p:transition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2033E3-579B-4259-AFC3-3789360B88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advTm="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836837D-CC25-458F-B959-9E0664D1EBD3}" type="datetimeFigureOut">
              <a:rPr lang="ja-JP" altLang="en-US"/>
              <a:pPr/>
              <a:t>2020/12/7</a:t>
            </a:fld>
            <a:endParaRPr lang="en-US" altLang="ja-JP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5A1B64-53E9-45EB-B631-53B7EC59C9E7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3559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0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61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088" y="260350"/>
            <a:ext cx="7777162" cy="1296988"/>
          </a:xfrm>
        </p:spPr>
        <p:txBody>
          <a:bodyPr/>
          <a:lstStyle/>
          <a:p>
            <a:r>
              <a:rPr lang="ja-JP" altLang="en-US" sz="9600">
                <a:ea typeface="HG創英角ﾎﾟｯﾌﾟ体" panose="040B0A09000000000000" pitchFamily="49" charset="-128"/>
              </a:rPr>
              <a:t>力のたし算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5084763"/>
            <a:ext cx="2336800" cy="695325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ja-JP" altLang="en-US" sz="4000"/>
              <a:t>１＋１＝０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 rot="1259776">
            <a:off x="5435600" y="4221163"/>
            <a:ext cx="2336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ja-JP" altLang="en-US" sz="4000"/>
              <a:t>２＋２＝２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 rot="-653461">
            <a:off x="2484438" y="3141663"/>
            <a:ext cx="2336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ja-JP" altLang="en-US" sz="4000"/>
              <a:t>１＋</a:t>
            </a:r>
            <a:r>
              <a:rPr lang="en-US" altLang="ja-JP" sz="4000"/>
              <a:t>1</a:t>
            </a:r>
            <a:r>
              <a:rPr lang="ja-JP" altLang="en-US" sz="4000"/>
              <a:t>＝２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 rot="-1783104">
            <a:off x="5076825" y="2924175"/>
            <a:ext cx="2376488" cy="144463"/>
          </a:xfrm>
          <a:prstGeom prst="rightArrow">
            <a:avLst>
              <a:gd name="adj1" fmla="val 50000"/>
              <a:gd name="adj2" fmla="val 411262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 rot="2541447">
            <a:off x="1476375" y="3789363"/>
            <a:ext cx="1295400" cy="144462"/>
          </a:xfrm>
          <a:prstGeom prst="rightArrow">
            <a:avLst>
              <a:gd name="adj1" fmla="val 50000"/>
              <a:gd name="adj2" fmla="val 22417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1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  <p:bldP spid="2054" grpId="0" animBg="1"/>
      <p:bldP spid="2054" grpId="1" animBg="1"/>
      <p:bldP spid="2055" grpId="0" animBg="1"/>
      <p:bldP spid="205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900113" y="2349500"/>
            <a:ext cx="2089150" cy="3744913"/>
            <a:chOff x="567" y="1480"/>
            <a:chExt cx="1316" cy="2359"/>
          </a:xfrm>
        </p:grpSpPr>
        <p:sp>
          <p:nvSpPr>
            <p:cNvPr id="2" name="Oval 4"/>
            <p:cNvSpPr>
              <a:spLocks noChangeArrowheads="1"/>
            </p:cNvSpPr>
            <p:nvPr/>
          </p:nvSpPr>
          <p:spPr bwMode="auto">
            <a:xfrm>
              <a:off x="975" y="1934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13" name="Oval 9"/>
            <p:cNvSpPr>
              <a:spLocks noChangeArrowheads="1"/>
            </p:cNvSpPr>
            <p:nvPr/>
          </p:nvSpPr>
          <p:spPr bwMode="auto">
            <a:xfrm rot="1411823">
              <a:off x="839" y="2796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14" name="Oval 10"/>
            <p:cNvSpPr>
              <a:spLocks noChangeArrowheads="1"/>
            </p:cNvSpPr>
            <p:nvPr/>
          </p:nvSpPr>
          <p:spPr bwMode="auto">
            <a:xfrm rot="-768541">
              <a:off x="1246" y="2836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" name="Oval 11"/>
            <p:cNvSpPr>
              <a:spLocks noChangeArrowheads="1"/>
            </p:cNvSpPr>
            <p:nvPr/>
          </p:nvSpPr>
          <p:spPr bwMode="auto">
            <a:xfrm>
              <a:off x="929" y="1480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" name="Oval 12"/>
            <p:cNvSpPr>
              <a:spLocks noChangeArrowheads="1"/>
            </p:cNvSpPr>
            <p:nvPr/>
          </p:nvSpPr>
          <p:spPr bwMode="auto">
            <a:xfrm rot="6739904">
              <a:off x="1360" y="1911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" name="Rectangle 18"/>
            <p:cNvSpPr>
              <a:spLocks noChangeArrowheads="1"/>
            </p:cNvSpPr>
            <p:nvPr/>
          </p:nvSpPr>
          <p:spPr bwMode="auto">
            <a:xfrm>
              <a:off x="1565" y="3022"/>
              <a:ext cx="318" cy="318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6" name="Line 20"/>
            <p:cNvSpPr>
              <a:spLocks noChangeShapeType="1"/>
            </p:cNvSpPr>
            <p:nvPr/>
          </p:nvSpPr>
          <p:spPr bwMode="auto">
            <a:xfrm flipV="1">
              <a:off x="1746" y="2387"/>
              <a:ext cx="0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Oval 12"/>
            <p:cNvSpPr>
              <a:spLocks noChangeArrowheads="1"/>
            </p:cNvSpPr>
            <p:nvPr/>
          </p:nvSpPr>
          <p:spPr bwMode="auto">
            <a:xfrm rot="3807029">
              <a:off x="816" y="1956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6516688" y="4797425"/>
            <a:ext cx="504825" cy="504825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02" name="Line 30"/>
          <p:cNvSpPr>
            <a:spLocks noChangeShapeType="1"/>
          </p:cNvSpPr>
          <p:nvPr/>
        </p:nvSpPr>
        <p:spPr bwMode="auto">
          <a:xfrm flipV="1">
            <a:off x="6731000" y="3789363"/>
            <a:ext cx="15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124" name="Group 52"/>
          <p:cNvGrpSpPr>
            <a:grpSpLocks/>
          </p:cNvGrpSpPr>
          <p:nvPr/>
        </p:nvGrpSpPr>
        <p:grpSpPr bwMode="auto">
          <a:xfrm>
            <a:off x="4859338" y="2349500"/>
            <a:ext cx="1979612" cy="3744913"/>
            <a:chOff x="3061" y="1480"/>
            <a:chExt cx="1247" cy="2359"/>
          </a:xfrm>
        </p:grpSpPr>
        <p:sp>
          <p:nvSpPr>
            <p:cNvPr id="3106" name="Oval 4"/>
            <p:cNvSpPr>
              <a:spLocks noChangeArrowheads="1"/>
            </p:cNvSpPr>
            <p:nvPr/>
          </p:nvSpPr>
          <p:spPr bwMode="auto">
            <a:xfrm>
              <a:off x="3469" y="1934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7" name="Oval 9"/>
            <p:cNvSpPr>
              <a:spLocks noChangeArrowheads="1"/>
            </p:cNvSpPr>
            <p:nvPr/>
          </p:nvSpPr>
          <p:spPr bwMode="auto">
            <a:xfrm rot="1411823">
              <a:off x="3333" y="2796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8" name="Oval 10"/>
            <p:cNvSpPr>
              <a:spLocks noChangeArrowheads="1"/>
            </p:cNvSpPr>
            <p:nvPr/>
          </p:nvSpPr>
          <p:spPr bwMode="auto">
            <a:xfrm rot="-768541">
              <a:off x="3740" y="2836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9" name="Oval 11"/>
            <p:cNvSpPr>
              <a:spLocks noChangeArrowheads="1"/>
            </p:cNvSpPr>
            <p:nvPr/>
          </p:nvSpPr>
          <p:spPr bwMode="auto">
            <a:xfrm>
              <a:off x="3423" y="1480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10" name="Oval 12"/>
            <p:cNvSpPr>
              <a:spLocks noChangeArrowheads="1"/>
            </p:cNvSpPr>
            <p:nvPr/>
          </p:nvSpPr>
          <p:spPr bwMode="auto">
            <a:xfrm rot="6739904">
              <a:off x="3854" y="1911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11" name="Oval 12"/>
            <p:cNvSpPr>
              <a:spLocks noChangeArrowheads="1"/>
            </p:cNvSpPr>
            <p:nvPr/>
          </p:nvSpPr>
          <p:spPr bwMode="auto">
            <a:xfrm rot="3807029">
              <a:off x="3310" y="1956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3112" name="Line 40"/>
          <p:cNvSpPr>
            <a:spLocks noChangeShapeType="1"/>
          </p:cNvSpPr>
          <p:nvPr/>
        </p:nvSpPr>
        <p:spPr bwMode="auto">
          <a:xfrm flipV="1">
            <a:off x="6804025" y="3789363"/>
            <a:ext cx="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3125" name="Group 53"/>
          <p:cNvGrpSpPr>
            <a:grpSpLocks/>
          </p:cNvGrpSpPr>
          <p:nvPr/>
        </p:nvGrpSpPr>
        <p:grpSpPr bwMode="auto">
          <a:xfrm>
            <a:off x="6732588" y="2276475"/>
            <a:ext cx="1979612" cy="3744913"/>
            <a:chOff x="4241" y="1434"/>
            <a:chExt cx="1247" cy="2359"/>
          </a:xfrm>
        </p:grpSpPr>
        <p:sp>
          <p:nvSpPr>
            <p:cNvPr id="3100" name="Oval 4"/>
            <p:cNvSpPr>
              <a:spLocks noChangeArrowheads="1"/>
            </p:cNvSpPr>
            <p:nvPr/>
          </p:nvSpPr>
          <p:spPr bwMode="auto">
            <a:xfrm>
              <a:off x="4649" y="1888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8" name="Oval 9"/>
            <p:cNvSpPr>
              <a:spLocks noChangeArrowheads="1"/>
            </p:cNvSpPr>
            <p:nvPr/>
          </p:nvSpPr>
          <p:spPr bwMode="auto">
            <a:xfrm rot="1411823">
              <a:off x="4513" y="2750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9" name="Oval 10"/>
            <p:cNvSpPr>
              <a:spLocks noChangeArrowheads="1"/>
            </p:cNvSpPr>
            <p:nvPr/>
          </p:nvSpPr>
          <p:spPr bwMode="auto">
            <a:xfrm rot="-768541">
              <a:off x="4922" y="2795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3" name="Oval 11"/>
            <p:cNvSpPr>
              <a:spLocks noChangeArrowheads="1"/>
            </p:cNvSpPr>
            <p:nvPr/>
          </p:nvSpPr>
          <p:spPr bwMode="auto">
            <a:xfrm>
              <a:off x="4603" y="1434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4" name="Oval 12"/>
            <p:cNvSpPr>
              <a:spLocks noChangeArrowheads="1"/>
            </p:cNvSpPr>
            <p:nvPr/>
          </p:nvSpPr>
          <p:spPr bwMode="auto">
            <a:xfrm rot="6739904">
              <a:off x="5034" y="1865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105" name="Oval 12"/>
            <p:cNvSpPr>
              <a:spLocks noChangeArrowheads="1"/>
            </p:cNvSpPr>
            <p:nvPr/>
          </p:nvSpPr>
          <p:spPr bwMode="auto">
            <a:xfrm rot="3807029">
              <a:off x="4490" y="1911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3115" name="WordArt 43"/>
          <p:cNvSpPr>
            <a:spLocks noChangeArrowheads="1" noChangeShapeType="1" noTextEdit="1"/>
          </p:cNvSpPr>
          <p:nvPr/>
        </p:nvSpPr>
        <p:spPr bwMode="auto">
          <a:xfrm>
            <a:off x="468313" y="549275"/>
            <a:ext cx="8280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２ｋｇの荷物を２人で持つと１人何ｋｇの力がいるか。</a:t>
            </a:r>
          </a:p>
        </p:txBody>
      </p:sp>
      <p:sp>
        <p:nvSpPr>
          <p:cNvPr id="3116" name="WordArt 44"/>
          <p:cNvSpPr>
            <a:spLocks noChangeArrowheads="1" noChangeShapeType="1" noTextEdit="1"/>
          </p:cNvSpPr>
          <p:nvPr/>
        </p:nvSpPr>
        <p:spPr bwMode="auto">
          <a:xfrm>
            <a:off x="3132138" y="4868863"/>
            <a:ext cx="8572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２ｋｇ</a:t>
            </a:r>
          </a:p>
        </p:txBody>
      </p:sp>
      <p:sp>
        <p:nvSpPr>
          <p:cNvPr id="3117" name="WordArt 45"/>
          <p:cNvSpPr>
            <a:spLocks noChangeArrowheads="1" noChangeShapeType="1" noTextEdit="1"/>
          </p:cNvSpPr>
          <p:nvPr/>
        </p:nvSpPr>
        <p:spPr bwMode="auto">
          <a:xfrm>
            <a:off x="7164388" y="4868863"/>
            <a:ext cx="8572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２ｋｇ</a:t>
            </a:r>
          </a:p>
        </p:txBody>
      </p:sp>
      <p:sp>
        <p:nvSpPr>
          <p:cNvPr id="3118" name="AutoShape 46"/>
          <p:cNvSpPr>
            <a:spLocks noChangeArrowheads="1"/>
          </p:cNvSpPr>
          <p:nvPr/>
        </p:nvSpPr>
        <p:spPr bwMode="auto">
          <a:xfrm rot="-5400000">
            <a:off x="2152651" y="4121150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19" name="AutoShape 47"/>
          <p:cNvSpPr>
            <a:spLocks noChangeArrowheads="1"/>
          </p:cNvSpPr>
          <p:nvPr/>
        </p:nvSpPr>
        <p:spPr bwMode="auto">
          <a:xfrm rot="5400000">
            <a:off x="2152651" y="5632450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20" name="AutoShape 48"/>
          <p:cNvSpPr>
            <a:spLocks noChangeArrowheads="1"/>
          </p:cNvSpPr>
          <p:nvPr/>
        </p:nvSpPr>
        <p:spPr bwMode="auto">
          <a:xfrm rot="5400000">
            <a:off x="6184901" y="5632450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21" name="AutoShape 49"/>
          <p:cNvSpPr>
            <a:spLocks noChangeArrowheads="1"/>
          </p:cNvSpPr>
          <p:nvPr/>
        </p:nvSpPr>
        <p:spPr bwMode="auto">
          <a:xfrm rot="-5400000">
            <a:off x="6184901" y="4121150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22" name="AutoShape 50"/>
          <p:cNvSpPr>
            <a:spLocks noChangeArrowheads="1"/>
          </p:cNvSpPr>
          <p:nvPr/>
        </p:nvSpPr>
        <p:spPr bwMode="auto">
          <a:xfrm rot="-5400000">
            <a:off x="6329363" y="4408487"/>
            <a:ext cx="661988" cy="144463"/>
          </a:xfrm>
          <a:prstGeom prst="rightArrow">
            <a:avLst>
              <a:gd name="adj1" fmla="val 50000"/>
              <a:gd name="adj2" fmla="val 1145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23" name="AutoShape 51"/>
          <p:cNvSpPr>
            <a:spLocks noChangeArrowheads="1"/>
          </p:cNvSpPr>
          <p:nvPr/>
        </p:nvSpPr>
        <p:spPr bwMode="auto">
          <a:xfrm rot="-5400000">
            <a:off x="6545263" y="4408487"/>
            <a:ext cx="661988" cy="144463"/>
          </a:xfrm>
          <a:prstGeom prst="rightArrow">
            <a:avLst>
              <a:gd name="adj1" fmla="val 50000"/>
              <a:gd name="adj2" fmla="val 1145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126" name="WordArt 54"/>
          <p:cNvSpPr>
            <a:spLocks noChangeArrowheads="1" noChangeShapeType="1" noTextEdit="1"/>
          </p:cNvSpPr>
          <p:nvPr/>
        </p:nvSpPr>
        <p:spPr bwMode="auto">
          <a:xfrm>
            <a:off x="2987675" y="5734050"/>
            <a:ext cx="1512888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ＭＳ Ｐゴシック" panose="020B0600070205080204" pitchFamily="50" charset="-128"/>
              </a:rPr>
              <a:t>２ｋｇの重力</a:t>
            </a:r>
          </a:p>
        </p:txBody>
      </p:sp>
      <p:sp>
        <p:nvSpPr>
          <p:cNvPr id="3127" name="WordArt 55"/>
          <p:cNvSpPr>
            <a:spLocks noChangeArrowheads="1" noChangeShapeType="1" noTextEdit="1"/>
          </p:cNvSpPr>
          <p:nvPr/>
        </p:nvSpPr>
        <p:spPr bwMode="auto">
          <a:xfrm>
            <a:off x="2987675" y="4005263"/>
            <a:ext cx="1533525" cy="373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</a:t>
            </a:r>
          </a:p>
        </p:txBody>
      </p:sp>
      <p:sp>
        <p:nvSpPr>
          <p:cNvPr id="3128" name="WordArt 56"/>
          <p:cNvSpPr>
            <a:spLocks noChangeArrowheads="1" noChangeShapeType="1" noTextEdit="1"/>
          </p:cNvSpPr>
          <p:nvPr/>
        </p:nvSpPr>
        <p:spPr bwMode="auto">
          <a:xfrm>
            <a:off x="1042988" y="1484313"/>
            <a:ext cx="62293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１ｋｇの力＋１ｋｇの力＝２ｋｇの力</a:t>
            </a:r>
          </a:p>
        </p:txBody>
      </p:sp>
      <p:grpSp>
        <p:nvGrpSpPr>
          <p:cNvPr id="3154" name="Group 82"/>
          <p:cNvGrpSpPr>
            <a:grpSpLocks/>
          </p:cNvGrpSpPr>
          <p:nvPr/>
        </p:nvGrpSpPr>
        <p:grpSpPr bwMode="auto">
          <a:xfrm>
            <a:off x="2484438" y="1700213"/>
            <a:ext cx="2735262" cy="1249362"/>
            <a:chOff x="1610" y="935"/>
            <a:chExt cx="1723" cy="787"/>
          </a:xfrm>
        </p:grpSpPr>
        <p:sp>
          <p:nvSpPr>
            <p:cNvPr id="3095" name="AutoShape 61"/>
            <p:cNvSpPr>
              <a:spLocks noChangeArrowheads="1"/>
            </p:cNvSpPr>
            <p:nvPr/>
          </p:nvSpPr>
          <p:spPr bwMode="auto">
            <a:xfrm rot="-5400000">
              <a:off x="2898" y="1280"/>
              <a:ext cx="780" cy="90"/>
            </a:xfrm>
            <a:prstGeom prst="rightArrow">
              <a:avLst>
                <a:gd name="adj1" fmla="val 50000"/>
                <a:gd name="adj2" fmla="val 216667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6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2744" y="1525"/>
              <a:ext cx="227" cy="15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＝</a:t>
              </a:r>
            </a:p>
          </p:txBody>
        </p:sp>
        <p:sp>
          <p:nvSpPr>
            <p:cNvPr id="3097" name="AutoShape 79"/>
            <p:cNvSpPr>
              <a:spLocks noChangeArrowheads="1"/>
            </p:cNvSpPr>
            <p:nvPr/>
          </p:nvSpPr>
          <p:spPr bwMode="auto">
            <a:xfrm rot="-5400000">
              <a:off x="2263" y="1461"/>
              <a:ext cx="417" cy="91"/>
            </a:xfrm>
            <a:prstGeom prst="rightArrow">
              <a:avLst>
                <a:gd name="adj1" fmla="val 50000"/>
                <a:gd name="adj2" fmla="val 114560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8" name="AutoShape 80"/>
            <p:cNvSpPr>
              <a:spLocks noChangeArrowheads="1"/>
            </p:cNvSpPr>
            <p:nvPr/>
          </p:nvSpPr>
          <p:spPr bwMode="auto">
            <a:xfrm rot="-5400000">
              <a:off x="1447" y="1461"/>
              <a:ext cx="417" cy="91"/>
            </a:xfrm>
            <a:prstGeom prst="rightArrow">
              <a:avLst>
                <a:gd name="adj1" fmla="val 50000"/>
                <a:gd name="adj2" fmla="val 114560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3099" name="WordArt 81"/>
            <p:cNvSpPr>
              <a:spLocks noChangeArrowheads="1" noChangeShapeType="1" noTextEdit="1"/>
            </p:cNvSpPr>
            <p:nvPr/>
          </p:nvSpPr>
          <p:spPr bwMode="auto">
            <a:xfrm>
              <a:off x="1882" y="1434"/>
              <a:ext cx="288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  <p:sp>
        <p:nvSpPr>
          <p:cNvPr id="3155" name="WordArt 83"/>
          <p:cNvSpPr>
            <a:spLocks noChangeArrowheads="1" noChangeShapeType="1" noTextEdit="1"/>
          </p:cNvSpPr>
          <p:nvPr/>
        </p:nvSpPr>
        <p:spPr bwMode="auto">
          <a:xfrm>
            <a:off x="5003800" y="4365625"/>
            <a:ext cx="1390650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１ｋｇの力</a:t>
            </a:r>
          </a:p>
        </p:txBody>
      </p:sp>
      <p:sp>
        <p:nvSpPr>
          <p:cNvPr id="3156" name="WordArt 84"/>
          <p:cNvSpPr>
            <a:spLocks noChangeArrowheads="1" noChangeShapeType="1" noTextEdit="1"/>
          </p:cNvSpPr>
          <p:nvPr/>
        </p:nvSpPr>
        <p:spPr bwMode="auto">
          <a:xfrm>
            <a:off x="7092950" y="4365625"/>
            <a:ext cx="1390650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１ｋｇの力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22847 -4.07407E-6 " pathEditMode="relative" ptsTypes="AA">
                                      <p:cBhvr>
                                        <p:cTn id="63" dur="2000" fill="hold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3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1" grpId="0" animBg="1"/>
      <p:bldP spid="3118" grpId="0" animBg="1"/>
      <p:bldP spid="3119" grpId="0" animBg="1"/>
      <p:bldP spid="3120" grpId="0" animBg="1"/>
      <p:bldP spid="3121" grpId="0" animBg="1"/>
      <p:bldP spid="3121" grpId="1" animBg="1"/>
      <p:bldP spid="3122" grpId="0" animBg="1"/>
      <p:bldP spid="31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4" name="Group 28"/>
          <p:cNvGrpSpPr>
            <a:grpSpLocks/>
          </p:cNvGrpSpPr>
          <p:nvPr/>
        </p:nvGrpSpPr>
        <p:grpSpPr bwMode="auto">
          <a:xfrm>
            <a:off x="1187450" y="2349500"/>
            <a:ext cx="1547813" cy="3744913"/>
            <a:chOff x="839" y="1480"/>
            <a:chExt cx="975" cy="2359"/>
          </a:xfrm>
        </p:grpSpPr>
        <p:sp>
          <p:nvSpPr>
            <p:cNvPr id="4130" name="Oval 4"/>
            <p:cNvSpPr>
              <a:spLocks noChangeArrowheads="1"/>
            </p:cNvSpPr>
            <p:nvPr/>
          </p:nvSpPr>
          <p:spPr bwMode="auto">
            <a:xfrm>
              <a:off x="975" y="1934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" name="Oval 9"/>
            <p:cNvSpPr>
              <a:spLocks noChangeArrowheads="1"/>
            </p:cNvSpPr>
            <p:nvPr/>
          </p:nvSpPr>
          <p:spPr bwMode="auto">
            <a:xfrm rot="1411823">
              <a:off x="839" y="2796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32" name="Oval 10"/>
            <p:cNvSpPr>
              <a:spLocks noChangeArrowheads="1"/>
            </p:cNvSpPr>
            <p:nvPr/>
          </p:nvSpPr>
          <p:spPr bwMode="auto">
            <a:xfrm rot="-768541">
              <a:off x="1247" y="2840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33" name="Oval 11"/>
            <p:cNvSpPr>
              <a:spLocks noChangeArrowheads="1"/>
            </p:cNvSpPr>
            <p:nvPr/>
          </p:nvSpPr>
          <p:spPr bwMode="auto">
            <a:xfrm>
              <a:off x="929" y="1480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34" name="Oval 12"/>
            <p:cNvSpPr>
              <a:spLocks noChangeArrowheads="1"/>
            </p:cNvSpPr>
            <p:nvPr/>
          </p:nvSpPr>
          <p:spPr bwMode="auto">
            <a:xfrm rot="6739904">
              <a:off x="1360" y="1911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2627313" y="3789363"/>
            <a:ext cx="187325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4067175" y="4941888"/>
            <a:ext cx="863600" cy="720725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V="1">
            <a:off x="4500563" y="3860800"/>
            <a:ext cx="1943100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4500563" y="2708275"/>
            <a:ext cx="0" cy="2232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4112" name="WordArt 16"/>
          <p:cNvSpPr>
            <a:spLocks noChangeArrowheads="1" noChangeShapeType="1" noTextEdit="1"/>
          </p:cNvSpPr>
          <p:nvPr/>
        </p:nvSpPr>
        <p:spPr bwMode="auto">
          <a:xfrm>
            <a:off x="5076825" y="5157788"/>
            <a:ext cx="8572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２ｋｇ</a:t>
            </a:r>
          </a:p>
        </p:txBody>
      </p:sp>
      <p:sp>
        <p:nvSpPr>
          <p:cNvPr id="4113" name="AutoShape 17"/>
          <p:cNvSpPr>
            <a:spLocks noChangeArrowheads="1"/>
          </p:cNvSpPr>
          <p:nvPr/>
        </p:nvSpPr>
        <p:spPr bwMode="auto">
          <a:xfrm rot="5400000">
            <a:off x="3879851" y="5848350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 rot="-5400000">
            <a:off x="3844925" y="4227513"/>
            <a:ext cx="1309688" cy="144462"/>
          </a:xfrm>
          <a:prstGeom prst="rightArrow">
            <a:avLst>
              <a:gd name="adj1" fmla="val 50000"/>
              <a:gd name="adj2" fmla="val 226649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15" name="WordArt 19"/>
          <p:cNvSpPr>
            <a:spLocks noChangeArrowheads="1" noChangeShapeType="1" noTextEdit="1"/>
          </p:cNvSpPr>
          <p:nvPr/>
        </p:nvSpPr>
        <p:spPr bwMode="auto">
          <a:xfrm>
            <a:off x="2627313" y="5805488"/>
            <a:ext cx="1512887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ＭＳ Ｐゴシック" panose="020B0600070205080204" pitchFamily="50" charset="-128"/>
              </a:rPr>
              <a:t>２ｋｇの重力</a:t>
            </a:r>
          </a:p>
        </p:txBody>
      </p:sp>
      <p:sp>
        <p:nvSpPr>
          <p:cNvPr id="4116" name="WordArt 20"/>
          <p:cNvSpPr>
            <a:spLocks noChangeArrowheads="1" noChangeShapeType="1" noTextEdit="1"/>
          </p:cNvSpPr>
          <p:nvPr/>
        </p:nvSpPr>
        <p:spPr bwMode="auto">
          <a:xfrm>
            <a:off x="3779838" y="2781300"/>
            <a:ext cx="153352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</a:t>
            </a:r>
          </a:p>
        </p:txBody>
      </p:sp>
      <p:sp>
        <p:nvSpPr>
          <p:cNvPr id="4117" name="WordArt 21"/>
          <p:cNvSpPr>
            <a:spLocks noChangeArrowheads="1" noChangeShapeType="1" noTextEdit="1"/>
          </p:cNvSpPr>
          <p:nvPr/>
        </p:nvSpPr>
        <p:spPr bwMode="auto">
          <a:xfrm>
            <a:off x="468313" y="549275"/>
            <a:ext cx="8280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下図のように２人で持つと１人２ｋｇの力がいる</a:t>
            </a:r>
          </a:p>
        </p:txBody>
      </p:sp>
      <p:sp>
        <p:nvSpPr>
          <p:cNvPr id="4118" name="WordArt 22"/>
          <p:cNvSpPr>
            <a:spLocks noChangeArrowheads="1" noChangeShapeType="1" noTextEdit="1"/>
          </p:cNvSpPr>
          <p:nvPr/>
        </p:nvSpPr>
        <p:spPr bwMode="auto">
          <a:xfrm rot="2489163">
            <a:off x="5148263" y="3429000"/>
            <a:ext cx="649287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ja-JP" sz="3600" kern="10">
                <a:solidFill>
                  <a:srgbClr val="339966"/>
                </a:solidFill>
                <a:latin typeface="ＭＳ Ｐゴシック"/>
                <a:ea typeface="ＭＳ Ｐゴシック"/>
              </a:rPr>
              <a:t>60</a:t>
            </a:r>
            <a:r>
              <a:rPr lang="ja-JP" altLang="en-US" sz="3600" kern="10">
                <a:solidFill>
                  <a:srgbClr val="339966"/>
                </a:solidFill>
                <a:latin typeface="ＭＳ Ｐゴシック"/>
                <a:ea typeface="ＭＳ Ｐゴシック"/>
              </a:rPr>
              <a:t>度</a:t>
            </a:r>
          </a:p>
        </p:txBody>
      </p:sp>
      <p:sp>
        <p:nvSpPr>
          <p:cNvPr id="4119" name="WordArt 23"/>
          <p:cNvSpPr>
            <a:spLocks noChangeArrowheads="1" noChangeShapeType="1" noTextEdit="1"/>
          </p:cNvSpPr>
          <p:nvPr/>
        </p:nvSpPr>
        <p:spPr bwMode="auto">
          <a:xfrm rot="-2322642">
            <a:off x="3276600" y="3429000"/>
            <a:ext cx="649288" cy="3127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altLang="ja-JP" sz="3600" kern="10">
                <a:solidFill>
                  <a:srgbClr val="339966"/>
                </a:solidFill>
                <a:latin typeface="ＭＳ Ｐゴシック"/>
                <a:ea typeface="ＭＳ Ｐゴシック"/>
              </a:rPr>
              <a:t>60</a:t>
            </a:r>
            <a:r>
              <a:rPr lang="ja-JP" altLang="en-US" sz="3600" kern="10">
                <a:solidFill>
                  <a:srgbClr val="339966"/>
                </a:solidFill>
                <a:latin typeface="ＭＳ Ｐゴシック"/>
                <a:ea typeface="ＭＳ Ｐゴシック"/>
              </a:rPr>
              <a:t>度</a:t>
            </a:r>
          </a:p>
        </p:txBody>
      </p:sp>
      <p:sp>
        <p:nvSpPr>
          <p:cNvPr id="4120" name="Arc 24"/>
          <p:cNvSpPr>
            <a:spLocks/>
          </p:cNvSpPr>
          <p:nvPr/>
        </p:nvSpPr>
        <p:spPr bwMode="auto">
          <a:xfrm>
            <a:off x="4716463" y="3573463"/>
            <a:ext cx="792162" cy="647700"/>
          </a:xfrm>
          <a:custGeom>
            <a:avLst/>
            <a:gdLst>
              <a:gd name="T0" fmla="*/ 0 w 21600"/>
              <a:gd name="T1" fmla="*/ 0 h 21600"/>
              <a:gd name="T2" fmla="*/ 29051881 w 21600"/>
              <a:gd name="T3" fmla="*/ 19422004 h 21600"/>
              <a:gd name="T4" fmla="*/ 0 w 21600"/>
              <a:gd name="T5" fmla="*/ 1942200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1" name="Arc 25"/>
          <p:cNvSpPr>
            <a:spLocks/>
          </p:cNvSpPr>
          <p:nvPr/>
        </p:nvSpPr>
        <p:spPr bwMode="auto">
          <a:xfrm flipH="1">
            <a:off x="3563938" y="3573463"/>
            <a:ext cx="915987" cy="709612"/>
          </a:xfrm>
          <a:custGeom>
            <a:avLst/>
            <a:gdLst>
              <a:gd name="T0" fmla="*/ 6920212 w 21120"/>
              <a:gd name="T1" fmla="*/ 0 h 21284"/>
              <a:gd name="T2" fmla="*/ 39726903 w 21120"/>
              <a:gd name="T3" fmla="*/ 18623181 h 21284"/>
              <a:gd name="T4" fmla="*/ 0 w 21120"/>
              <a:gd name="T5" fmla="*/ 23658579 h 212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120" h="21284" fill="none" extrusionOk="0">
                <a:moveTo>
                  <a:pt x="3679" y="-1"/>
                </a:moveTo>
                <a:cubicBezTo>
                  <a:pt x="12367" y="1501"/>
                  <a:pt x="19270" y="8133"/>
                  <a:pt x="21119" y="16754"/>
                </a:cubicBezTo>
              </a:path>
              <a:path w="21120" h="21284" stroke="0" extrusionOk="0">
                <a:moveTo>
                  <a:pt x="3679" y="-1"/>
                </a:moveTo>
                <a:cubicBezTo>
                  <a:pt x="12367" y="1501"/>
                  <a:pt x="19270" y="8133"/>
                  <a:pt x="21119" y="16754"/>
                </a:cubicBezTo>
                <a:lnTo>
                  <a:pt x="0" y="21284"/>
                </a:lnTo>
                <a:lnTo>
                  <a:pt x="3679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 rot="-8852087">
            <a:off x="3348038" y="4581525"/>
            <a:ext cx="1214437" cy="125413"/>
          </a:xfrm>
          <a:prstGeom prst="rightArrow">
            <a:avLst>
              <a:gd name="adj1" fmla="val 50000"/>
              <a:gd name="adj2" fmla="val 242088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3" name="AutoShape 27"/>
          <p:cNvSpPr>
            <a:spLocks noChangeArrowheads="1"/>
          </p:cNvSpPr>
          <p:nvPr/>
        </p:nvSpPr>
        <p:spPr bwMode="auto">
          <a:xfrm rot="-1793934">
            <a:off x="4427538" y="4581525"/>
            <a:ext cx="1230312" cy="127000"/>
          </a:xfrm>
          <a:prstGeom prst="rightArrow">
            <a:avLst>
              <a:gd name="adj1" fmla="val 50000"/>
              <a:gd name="adj2" fmla="val 242187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125" name="WordArt 29"/>
          <p:cNvSpPr>
            <a:spLocks noChangeArrowheads="1" noChangeShapeType="1" noTextEdit="1"/>
          </p:cNvSpPr>
          <p:nvPr/>
        </p:nvSpPr>
        <p:spPr bwMode="auto">
          <a:xfrm>
            <a:off x="1042988" y="1484313"/>
            <a:ext cx="62293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２ｋｇの力＋２ｋｇの力＝２ｋｇの力</a:t>
            </a:r>
          </a:p>
        </p:txBody>
      </p:sp>
      <p:grpSp>
        <p:nvGrpSpPr>
          <p:cNvPr id="4131" name="Group 35"/>
          <p:cNvGrpSpPr>
            <a:grpSpLocks/>
          </p:cNvGrpSpPr>
          <p:nvPr/>
        </p:nvGrpSpPr>
        <p:grpSpPr bwMode="auto">
          <a:xfrm>
            <a:off x="6372225" y="2420938"/>
            <a:ext cx="1509713" cy="3744912"/>
            <a:chOff x="4014" y="1525"/>
            <a:chExt cx="951" cy="2359"/>
          </a:xfrm>
        </p:grpSpPr>
        <p:sp>
          <p:nvSpPr>
            <p:cNvPr id="3" name="Oval 9"/>
            <p:cNvSpPr>
              <a:spLocks noChangeArrowheads="1"/>
            </p:cNvSpPr>
            <p:nvPr/>
          </p:nvSpPr>
          <p:spPr bwMode="auto">
            <a:xfrm rot="1411823">
              <a:off x="4286" y="2841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26" name="Oval 10"/>
            <p:cNvSpPr>
              <a:spLocks noChangeArrowheads="1"/>
            </p:cNvSpPr>
            <p:nvPr/>
          </p:nvSpPr>
          <p:spPr bwMode="auto">
            <a:xfrm rot="-768541">
              <a:off x="4693" y="2881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27" name="Oval 4"/>
            <p:cNvSpPr>
              <a:spLocks noChangeArrowheads="1"/>
            </p:cNvSpPr>
            <p:nvPr/>
          </p:nvSpPr>
          <p:spPr bwMode="auto">
            <a:xfrm>
              <a:off x="4422" y="1979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28" name="Oval 11"/>
            <p:cNvSpPr>
              <a:spLocks noChangeArrowheads="1"/>
            </p:cNvSpPr>
            <p:nvPr/>
          </p:nvSpPr>
          <p:spPr bwMode="auto">
            <a:xfrm>
              <a:off x="4376" y="1525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129" name="Oval 12"/>
            <p:cNvSpPr>
              <a:spLocks noChangeArrowheads="1"/>
            </p:cNvSpPr>
            <p:nvPr/>
          </p:nvSpPr>
          <p:spPr bwMode="auto">
            <a:xfrm rot="-6963026">
              <a:off x="4263" y="1956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grpSp>
        <p:nvGrpSpPr>
          <p:cNvPr id="4149" name="Group 53"/>
          <p:cNvGrpSpPr>
            <a:grpSpLocks/>
          </p:cNvGrpSpPr>
          <p:nvPr/>
        </p:nvGrpSpPr>
        <p:grpSpPr bwMode="auto">
          <a:xfrm>
            <a:off x="1547813" y="1412875"/>
            <a:ext cx="4464050" cy="1309688"/>
            <a:chOff x="930" y="845"/>
            <a:chExt cx="2812" cy="825"/>
          </a:xfrm>
        </p:grpSpPr>
        <p:sp>
          <p:nvSpPr>
            <p:cNvPr id="4" name="AutoShape 48"/>
            <p:cNvSpPr>
              <a:spLocks noChangeArrowheads="1"/>
            </p:cNvSpPr>
            <p:nvPr/>
          </p:nvSpPr>
          <p:spPr bwMode="auto">
            <a:xfrm rot="-5400000">
              <a:off x="3284" y="1212"/>
              <a:ext cx="825" cy="91"/>
            </a:xfrm>
            <a:prstGeom prst="rightArrow">
              <a:avLst>
                <a:gd name="adj1" fmla="val 50000"/>
                <a:gd name="adj2" fmla="val 226648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" name="WordArt 49"/>
            <p:cNvSpPr>
              <a:spLocks noChangeArrowheads="1" noChangeShapeType="1" noTextEdit="1"/>
            </p:cNvSpPr>
            <p:nvPr/>
          </p:nvSpPr>
          <p:spPr bwMode="auto">
            <a:xfrm>
              <a:off x="3061" y="1389"/>
              <a:ext cx="182" cy="15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＝</a:t>
              </a:r>
            </a:p>
          </p:txBody>
        </p:sp>
        <p:sp>
          <p:nvSpPr>
            <p:cNvPr id="6" name="AutoShape 50"/>
            <p:cNvSpPr>
              <a:spLocks noChangeArrowheads="1"/>
            </p:cNvSpPr>
            <p:nvPr/>
          </p:nvSpPr>
          <p:spPr bwMode="auto">
            <a:xfrm rot="-9025551">
              <a:off x="930" y="1434"/>
              <a:ext cx="771" cy="91"/>
            </a:xfrm>
            <a:prstGeom prst="rightArrow">
              <a:avLst>
                <a:gd name="adj1" fmla="val 50000"/>
                <a:gd name="adj2" fmla="val 211813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WordArt 51"/>
            <p:cNvSpPr>
              <a:spLocks noChangeArrowheads="1" noChangeShapeType="1" noTextEdit="1"/>
            </p:cNvSpPr>
            <p:nvPr/>
          </p:nvSpPr>
          <p:spPr bwMode="auto">
            <a:xfrm>
              <a:off x="1791" y="1344"/>
              <a:ext cx="288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  <p:sp>
          <p:nvSpPr>
            <p:cNvPr id="8" name="AutoShape 52"/>
            <p:cNvSpPr>
              <a:spLocks noChangeArrowheads="1"/>
            </p:cNvSpPr>
            <p:nvPr/>
          </p:nvSpPr>
          <p:spPr bwMode="auto">
            <a:xfrm rot="-1793934">
              <a:off x="2200" y="1434"/>
              <a:ext cx="775" cy="80"/>
            </a:xfrm>
            <a:prstGeom prst="rightArrow">
              <a:avLst>
                <a:gd name="adj1" fmla="val 50000"/>
                <a:gd name="adj2" fmla="val 242188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</p:grpSp>
      <p:sp>
        <p:nvSpPr>
          <p:cNvPr id="4150" name="WordArt 54"/>
          <p:cNvSpPr>
            <a:spLocks noChangeArrowheads="1" noChangeShapeType="1" noTextEdit="1"/>
          </p:cNvSpPr>
          <p:nvPr/>
        </p:nvSpPr>
        <p:spPr bwMode="auto">
          <a:xfrm rot="1827933">
            <a:off x="2268538" y="4365625"/>
            <a:ext cx="153352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</a:t>
            </a:r>
          </a:p>
        </p:txBody>
      </p:sp>
      <p:sp>
        <p:nvSpPr>
          <p:cNvPr id="4151" name="WordArt 55"/>
          <p:cNvSpPr>
            <a:spLocks noChangeArrowheads="1" noChangeShapeType="1" noTextEdit="1"/>
          </p:cNvSpPr>
          <p:nvPr/>
        </p:nvSpPr>
        <p:spPr bwMode="auto">
          <a:xfrm rot="-1852462">
            <a:off x="5148263" y="4365625"/>
            <a:ext cx="153352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 animBg="1"/>
      <p:bldP spid="4113" grpId="0" animBg="1"/>
      <p:bldP spid="4114" grpId="0" animBg="1"/>
      <p:bldP spid="4114" grpId="1" animBg="1"/>
      <p:bldP spid="4122" grpId="0" animBg="1"/>
      <p:bldP spid="41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187450" y="2349500"/>
            <a:ext cx="1547813" cy="3744913"/>
            <a:chOff x="839" y="1480"/>
            <a:chExt cx="975" cy="2359"/>
          </a:xfrm>
        </p:grpSpPr>
        <p:sp>
          <p:nvSpPr>
            <p:cNvPr id="5151" name="Oval 4"/>
            <p:cNvSpPr>
              <a:spLocks noChangeArrowheads="1"/>
            </p:cNvSpPr>
            <p:nvPr/>
          </p:nvSpPr>
          <p:spPr bwMode="auto">
            <a:xfrm>
              <a:off x="975" y="1934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2" name="Oval 9"/>
            <p:cNvSpPr>
              <a:spLocks noChangeArrowheads="1"/>
            </p:cNvSpPr>
            <p:nvPr/>
          </p:nvSpPr>
          <p:spPr bwMode="auto">
            <a:xfrm rot="1411823">
              <a:off x="839" y="2796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153" name="Oval 10"/>
            <p:cNvSpPr>
              <a:spLocks noChangeArrowheads="1"/>
            </p:cNvSpPr>
            <p:nvPr/>
          </p:nvSpPr>
          <p:spPr bwMode="auto">
            <a:xfrm rot="-768541">
              <a:off x="1247" y="2840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154" name="Oval 11"/>
            <p:cNvSpPr>
              <a:spLocks noChangeArrowheads="1"/>
            </p:cNvSpPr>
            <p:nvPr/>
          </p:nvSpPr>
          <p:spPr bwMode="auto">
            <a:xfrm>
              <a:off x="929" y="1480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3" name="Oval 12"/>
            <p:cNvSpPr>
              <a:spLocks noChangeArrowheads="1"/>
            </p:cNvSpPr>
            <p:nvPr/>
          </p:nvSpPr>
          <p:spPr bwMode="auto">
            <a:xfrm rot="6739904">
              <a:off x="1360" y="1911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6372225" y="2420938"/>
            <a:ext cx="1509713" cy="3744912"/>
            <a:chOff x="4014" y="1525"/>
            <a:chExt cx="951" cy="2359"/>
          </a:xfrm>
        </p:grpSpPr>
        <p:sp>
          <p:nvSpPr>
            <p:cNvPr id="5146" name="Oval 4"/>
            <p:cNvSpPr>
              <a:spLocks noChangeArrowheads="1"/>
            </p:cNvSpPr>
            <p:nvPr/>
          </p:nvSpPr>
          <p:spPr bwMode="auto">
            <a:xfrm>
              <a:off x="4422" y="1979"/>
              <a:ext cx="453" cy="1224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147" name="Oval 9"/>
            <p:cNvSpPr>
              <a:spLocks noChangeArrowheads="1"/>
            </p:cNvSpPr>
            <p:nvPr/>
          </p:nvSpPr>
          <p:spPr bwMode="auto">
            <a:xfrm rot="1411823">
              <a:off x="4286" y="2841"/>
              <a:ext cx="272" cy="104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148" name="Oval 10"/>
            <p:cNvSpPr>
              <a:spLocks noChangeArrowheads="1"/>
            </p:cNvSpPr>
            <p:nvPr/>
          </p:nvSpPr>
          <p:spPr bwMode="auto">
            <a:xfrm rot="-768541">
              <a:off x="4693" y="2881"/>
              <a:ext cx="272" cy="9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4" name="Oval 11"/>
            <p:cNvSpPr>
              <a:spLocks noChangeArrowheads="1"/>
            </p:cNvSpPr>
            <p:nvPr/>
          </p:nvSpPr>
          <p:spPr bwMode="auto">
            <a:xfrm>
              <a:off x="4376" y="1525"/>
              <a:ext cx="544" cy="498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  <p:sp>
          <p:nvSpPr>
            <p:cNvPr id="5" name="Oval 12"/>
            <p:cNvSpPr>
              <a:spLocks noChangeArrowheads="1"/>
            </p:cNvSpPr>
            <p:nvPr/>
          </p:nvSpPr>
          <p:spPr bwMode="auto">
            <a:xfrm rot="-6689405">
              <a:off x="4263" y="1956"/>
              <a:ext cx="205" cy="703"/>
            </a:xfrm>
            <a:prstGeom prst="ellipse">
              <a:avLst/>
            </a:prstGeom>
            <a:solidFill>
              <a:srgbClr val="FFCC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ja-JP"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2627313" y="3789363"/>
            <a:ext cx="19446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 rot="-5400000">
            <a:off x="3952876" y="3544887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4140200" y="4221163"/>
            <a:ext cx="863600" cy="720725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V="1">
            <a:off x="4572000" y="3789363"/>
            <a:ext cx="18716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5137" name="WordArt 17"/>
          <p:cNvSpPr>
            <a:spLocks noChangeArrowheads="1" noChangeShapeType="1" noTextEdit="1"/>
          </p:cNvSpPr>
          <p:nvPr/>
        </p:nvSpPr>
        <p:spPr bwMode="auto">
          <a:xfrm>
            <a:off x="5149850" y="4438650"/>
            <a:ext cx="85725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２ｋｇ</a:t>
            </a:r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 rot="5400000">
            <a:off x="3952876" y="5129212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40" name="WordArt 20"/>
          <p:cNvSpPr>
            <a:spLocks noChangeArrowheads="1" noChangeShapeType="1" noTextEdit="1"/>
          </p:cNvSpPr>
          <p:nvPr/>
        </p:nvSpPr>
        <p:spPr bwMode="auto">
          <a:xfrm>
            <a:off x="2700338" y="5086350"/>
            <a:ext cx="1512887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C00"/>
                </a:solidFill>
                <a:latin typeface="ＭＳ Ｐゴシック" panose="020B0600070205080204" pitchFamily="50" charset="-128"/>
              </a:rPr>
              <a:t>２ｋｇの重力</a:t>
            </a:r>
          </a:p>
        </p:txBody>
      </p:sp>
      <p:sp>
        <p:nvSpPr>
          <p:cNvPr id="5141" name="WordArt 21"/>
          <p:cNvSpPr>
            <a:spLocks noChangeArrowheads="1" noChangeShapeType="1" noTextEdit="1"/>
          </p:cNvSpPr>
          <p:nvPr/>
        </p:nvSpPr>
        <p:spPr bwMode="auto">
          <a:xfrm>
            <a:off x="3851275" y="2492375"/>
            <a:ext cx="153352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２ｋｇの力</a:t>
            </a:r>
          </a:p>
        </p:txBody>
      </p:sp>
      <p:sp>
        <p:nvSpPr>
          <p:cNvPr id="5142" name="WordArt 22"/>
          <p:cNvSpPr>
            <a:spLocks noChangeArrowheads="1" noChangeShapeType="1" noTextEdit="1"/>
          </p:cNvSpPr>
          <p:nvPr/>
        </p:nvSpPr>
        <p:spPr bwMode="auto">
          <a:xfrm>
            <a:off x="468313" y="549275"/>
            <a:ext cx="8280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下図のように２人で持つと１人４ｋｇの力がいる</a:t>
            </a:r>
          </a:p>
        </p:txBody>
      </p:sp>
      <p:sp>
        <p:nvSpPr>
          <p:cNvPr id="5143" name="WordArt 23"/>
          <p:cNvSpPr>
            <a:spLocks noChangeArrowheads="1" noChangeShapeType="1" noTextEdit="1"/>
          </p:cNvSpPr>
          <p:nvPr/>
        </p:nvSpPr>
        <p:spPr bwMode="auto">
          <a:xfrm>
            <a:off x="3995738" y="3429000"/>
            <a:ext cx="1439862" cy="3603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１８０度近い</a:t>
            </a:r>
          </a:p>
        </p:txBody>
      </p:sp>
      <p:sp>
        <p:nvSpPr>
          <p:cNvPr id="5149" name="WordArt 29"/>
          <p:cNvSpPr>
            <a:spLocks noChangeArrowheads="1" noChangeShapeType="1" noTextEdit="1"/>
          </p:cNvSpPr>
          <p:nvPr/>
        </p:nvSpPr>
        <p:spPr bwMode="auto">
          <a:xfrm>
            <a:off x="900113" y="1484313"/>
            <a:ext cx="6697662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４ｋｇの力＋４ｋｇの力＝２ｋｇの力</a:t>
            </a:r>
          </a:p>
        </p:txBody>
      </p:sp>
      <p:sp>
        <p:nvSpPr>
          <p:cNvPr id="5152" name="Arc 32"/>
          <p:cNvSpPr>
            <a:spLocks/>
          </p:cNvSpPr>
          <p:nvPr/>
        </p:nvSpPr>
        <p:spPr bwMode="auto">
          <a:xfrm rot="14230288" flipV="1">
            <a:off x="4277519" y="3579019"/>
            <a:ext cx="642937" cy="917575"/>
          </a:xfrm>
          <a:custGeom>
            <a:avLst/>
            <a:gdLst>
              <a:gd name="T0" fmla="*/ 3896119 w 21394"/>
              <a:gd name="T1" fmla="*/ 0 h 21165"/>
              <a:gd name="T2" fmla="*/ 19321678 w 21394"/>
              <a:gd name="T3" fmla="*/ 34192187 h 21165"/>
              <a:gd name="T4" fmla="*/ 0 w 21394"/>
              <a:gd name="T5" fmla="*/ 39780009 h 2116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94" h="21165" fill="none" extrusionOk="0">
                <a:moveTo>
                  <a:pt x="4313" y="0"/>
                </a:moveTo>
                <a:cubicBezTo>
                  <a:pt x="13288" y="1829"/>
                  <a:pt x="20133" y="9119"/>
                  <a:pt x="21394" y="18191"/>
                </a:cubicBezTo>
              </a:path>
              <a:path w="21394" h="21165" stroke="0" extrusionOk="0">
                <a:moveTo>
                  <a:pt x="4313" y="0"/>
                </a:moveTo>
                <a:cubicBezTo>
                  <a:pt x="13288" y="1829"/>
                  <a:pt x="20133" y="9119"/>
                  <a:pt x="21394" y="18191"/>
                </a:cubicBezTo>
                <a:lnTo>
                  <a:pt x="0" y="21165"/>
                </a:lnTo>
                <a:lnTo>
                  <a:pt x="4313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55" name="AutoShape 35"/>
          <p:cNvSpPr>
            <a:spLocks noChangeArrowheads="1"/>
          </p:cNvSpPr>
          <p:nvPr/>
        </p:nvSpPr>
        <p:spPr bwMode="auto">
          <a:xfrm rot="-10014487">
            <a:off x="1979613" y="3860800"/>
            <a:ext cx="2678112" cy="144463"/>
          </a:xfrm>
          <a:prstGeom prst="rightArrow">
            <a:avLst>
              <a:gd name="adj1" fmla="val 50000"/>
              <a:gd name="adj2" fmla="val 4634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56" name="AutoShape 36"/>
          <p:cNvSpPr>
            <a:spLocks noChangeArrowheads="1"/>
          </p:cNvSpPr>
          <p:nvPr/>
        </p:nvSpPr>
        <p:spPr bwMode="auto">
          <a:xfrm rot="-763739">
            <a:off x="4500563" y="3860800"/>
            <a:ext cx="2735262" cy="144463"/>
          </a:xfrm>
          <a:prstGeom prst="rightArrow">
            <a:avLst>
              <a:gd name="adj1" fmla="val 50000"/>
              <a:gd name="adj2" fmla="val 47335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5157" name="WordArt 37"/>
          <p:cNvSpPr>
            <a:spLocks noChangeArrowheads="1" noChangeShapeType="1" noTextEdit="1"/>
          </p:cNvSpPr>
          <p:nvPr/>
        </p:nvSpPr>
        <p:spPr bwMode="auto">
          <a:xfrm rot="637902">
            <a:off x="2268538" y="3357563"/>
            <a:ext cx="1512887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４ｋｇの力</a:t>
            </a:r>
          </a:p>
        </p:txBody>
      </p:sp>
      <p:sp>
        <p:nvSpPr>
          <p:cNvPr id="5158" name="WordArt 38"/>
          <p:cNvSpPr>
            <a:spLocks noChangeArrowheads="1" noChangeShapeType="1" noTextEdit="1"/>
          </p:cNvSpPr>
          <p:nvPr/>
        </p:nvSpPr>
        <p:spPr bwMode="auto">
          <a:xfrm rot="-797030">
            <a:off x="5435600" y="3357563"/>
            <a:ext cx="1585913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ＭＳ Ｐゴシック" panose="020B0600070205080204" pitchFamily="50" charset="-128"/>
              </a:rPr>
              <a:t>４ｋｇの力</a:t>
            </a:r>
          </a:p>
        </p:txBody>
      </p:sp>
      <p:grpSp>
        <p:nvGrpSpPr>
          <p:cNvPr id="5183" name="Group 63"/>
          <p:cNvGrpSpPr>
            <a:grpSpLocks/>
          </p:cNvGrpSpPr>
          <p:nvPr/>
        </p:nvGrpSpPr>
        <p:grpSpPr bwMode="auto">
          <a:xfrm>
            <a:off x="755650" y="1268413"/>
            <a:ext cx="7054850" cy="1322387"/>
            <a:chOff x="476" y="799"/>
            <a:chExt cx="4444" cy="833"/>
          </a:xfrm>
        </p:grpSpPr>
        <p:sp>
          <p:nvSpPr>
            <p:cNvPr id="6" name="AutoShape 58"/>
            <p:cNvSpPr>
              <a:spLocks noChangeArrowheads="1"/>
            </p:cNvSpPr>
            <p:nvPr/>
          </p:nvSpPr>
          <p:spPr bwMode="auto">
            <a:xfrm rot="-5400000">
              <a:off x="4485" y="1144"/>
              <a:ext cx="780" cy="90"/>
            </a:xfrm>
            <a:prstGeom prst="rightArrow">
              <a:avLst>
                <a:gd name="adj1" fmla="val 50000"/>
                <a:gd name="adj2" fmla="val 216667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7" name="WordArt 59"/>
            <p:cNvSpPr>
              <a:spLocks noChangeArrowheads="1" noChangeShapeType="1" noTextEdit="1"/>
            </p:cNvSpPr>
            <p:nvPr/>
          </p:nvSpPr>
          <p:spPr bwMode="auto">
            <a:xfrm>
              <a:off x="4241" y="1389"/>
              <a:ext cx="181" cy="10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3366FF"/>
                  </a:solidFill>
                  <a:latin typeface="ＭＳ Ｐゴシック" panose="020B0600070205080204" pitchFamily="50" charset="-128"/>
                </a:rPr>
                <a:t>＝</a:t>
              </a:r>
            </a:p>
          </p:txBody>
        </p:sp>
        <p:sp>
          <p:nvSpPr>
            <p:cNvPr id="8" name="AutoShape 60"/>
            <p:cNvSpPr>
              <a:spLocks noChangeArrowheads="1"/>
            </p:cNvSpPr>
            <p:nvPr/>
          </p:nvSpPr>
          <p:spPr bwMode="auto">
            <a:xfrm rot="-763739">
              <a:off x="2472" y="1389"/>
              <a:ext cx="1723" cy="91"/>
            </a:xfrm>
            <a:prstGeom prst="rightArrow">
              <a:avLst>
                <a:gd name="adj1" fmla="val 50000"/>
                <a:gd name="adj2" fmla="val 473352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4" name="AutoShape 61"/>
            <p:cNvSpPr>
              <a:spLocks noChangeArrowheads="1"/>
            </p:cNvSpPr>
            <p:nvPr/>
          </p:nvSpPr>
          <p:spPr bwMode="auto">
            <a:xfrm rot="-10014487">
              <a:off x="476" y="1389"/>
              <a:ext cx="1687" cy="91"/>
            </a:xfrm>
            <a:prstGeom prst="rightArrow">
              <a:avLst>
                <a:gd name="adj1" fmla="val 50000"/>
                <a:gd name="adj2" fmla="val 463462"/>
              </a:avLst>
            </a:prstGeom>
            <a:solidFill>
              <a:srgbClr val="33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endParaRPr lang="ja-JP" altLang="en-US"/>
            </a:p>
          </p:txBody>
        </p:sp>
        <p:sp>
          <p:nvSpPr>
            <p:cNvPr id="5145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2200" y="1344"/>
              <a:ext cx="288" cy="28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＋</a:t>
              </a:r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 animBg="1"/>
      <p:bldP spid="5139" grpId="1" animBg="1"/>
      <p:bldP spid="5134" grpId="0" animBg="1"/>
      <p:bldP spid="5138" grpId="0" animBg="1"/>
      <p:bldP spid="5155" grpId="0" animBg="1"/>
      <p:bldP spid="51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AutoShape 17"/>
          <p:cNvSpPr>
            <a:spLocks noChangeArrowheads="1"/>
          </p:cNvSpPr>
          <p:nvPr/>
        </p:nvSpPr>
        <p:spPr bwMode="auto">
          <a:xfrm rot="-5400000">
            <a:off x="7192963" y="2824162"/>
            <a:ext cx="1238250" cy="142875"/>
          </a:xfrm>
          <a:prstGeom prst="rightArrow">
            <a:avLst>
              <a:gd name="adj1" fmla="val 50000"/>
              <a:gd name="adj2" fmla="val 216667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62" name="WordArt 18"/>
          <p:cNvSpPr>
            <a:spLocks noChangeArrowheads="1" noChangeShapeType="1" noTextEdit="1"/>
          </p:cNvSpPr>
          <p:nvPr/>
        </p:nvSpPr>
        <p:spPr bwMode="auto">
          <a:xfrm>
            <a:off x="6877050" y="3141663"/>
            <a:ext cx="287338" cy="168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＝</a:t>
            </a: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 rot="-763739">
            <a:off x="4067175" y="3141663"/>
            <a:ext cx="2735263" cy="144462"/>
          </a:xfrm>
          <a:prstGeom prst="rightArrow">
            <a:avLst>
              <a:gd name="adj1" fmla="val 50000"/>
              <a:gd name="adj2" fmla="val 473353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 rot="-10014487">
            <a:off x="900113" y="3141663"/>
            <a:ext cx="2678112" cy="144462"/>
          </a:xfrm>
          <a:prstGeom prst="rightArrow">
            <a:avLst>
              <a:gd name="adj1" fmla="val 50000"/>
              <a:gd name="adj2" fmla="val 463463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65" name="WordArt 21"/>
          <p:cNvSpPr>
            <a:spLocks noChangeArrowheads="1" noChangeShapeType="1" noTextEdit="1"/>
          </p:cNvSpPr>
          <p:nvPr/>
        </p:nvSpPr>
        <p:spPr bwMode="auto">
          <a:xfrm>
            <a:off x="3636963" y="3070225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＋</a:t>
            </a:r>
          </a:p>
        </p:txBody>
      </p:sp>
      <p:sp>
        <p:nvSpPr>
          <p:cNvPr id="6166" name="WordArt 22"/>
          <p:cNvSpPr>
            <a:spLocks noChangeArrowheads="1" noChangeShapeType="1" noTextEdit="1"/>
          </p:cNvSpPr>
          <p:nvPr/>
        </p:nvSpPr>
        <p:spPr bwMode="auto">
          <a:xfrm>
            <a:off x="900113" y="620713"/>
            <a:ext cx="397192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４＋４＝２になるわけ</a:t>
            </a:r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2555875" y="2133600"/>
            <a:ext cx="4248150" cy="9366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V="1">
            <a:off x="684213" y="1989138"/>
            <a:ext cx="4535487" cy="10064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70" name="WordArt 26"/>
          <p:cNvSpPr>
            <a:spLocks noChangeArrowheads="1" noChangeShapeType="1" noTextEdit="1"/>
          </p:cNvSpPr>
          <p:nvPr/>
        </p:nvSpPr>
        <p:spPr bwMode="auto">
          <a:xfrm>
            <a:off x="684213" y="4437063"/>
            <a:ext cx="7669212" cy="5048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8000"/>
                </a:solidFill>
                <a:latin typeface="ＭＳ Ｐゴシック" panose="020B0600070205080204" pitchFamily="50" charset="-128"/>
              </a:rPr>
              <a:t>平行四辺形を作ると対角線が２ｋｇの力に</a:t>
            </a:r>
          </a:p>
        </p:txBody>
      </p:sp>
      <p:sp>
        <p:nvSpPr>
          <p:cNvPr id="2" name="AutoShape 17"/>
          <p:cNvSpPr>
            <a:spLocks noChangeArrowheads="1"/>
          </p:cNvSpPr>
          <p:nvPr/>
        </p:nvSpPr>
        <p:spPr bwMode="auto">
          <a:xfrm rot="-5400000">
            <a:off x="748506" y="3147219"/>
            <a:ext cx="588963" cy="142875"/>
          </a:xfrm>
          <a:prstGeom prst="rightArrow">
            <a:avLst>
              <a:gd name="adj1" fmla="val 50000"/>
              <a:gd name="adj2" fmla="val 103056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3" name="AutoShape 17"/>
          <p:cNvSpPr>
            <a:spLocks noChangeArrowheads="1"/>
          </p:cNvSpPr>
          <p:nvPr/>
        </p:nvSpPr>
        <p:spPr bwMode="auto">
          <a:xfrm rot="-5400000">
            <a:off x="5933281" y="3147219"/>
            <a:ext cx="588963" cy="142875"/>
          </a:xfrm>
          <a:prstGeom prst="rightArrow">
            <a:avLst>
              <a:gd name="adj1" fmla="val 50000"/>
              <a:gd name="adj2" fmla="val 103056"/>
            </a:avLst>
          </a:pr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158" name="WordArt 14"/>
          <p:cNvSpPr>
            <a:spLocks noChangeArrowheads="1" noChangeShapeType="1" noTextEdit="1"/>
          </p:cNvSpPr>
          <p:nvPr/>
        </p:nvSpPr>
        <p:spPr bwMode="auto">
          <a:xfrm>
            <a:off x="611188" y="3860800"/>
            <a:ext cx="3368675" cy="3000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CCFF"/>
                </a:solidFill>
                <a:latin typeface="ＭＳ Ｐゴシック" panose="020B0600070205080204" pitchFamily="50" charset="-128"/>
              </a:rPr>
              <a:t>おもりを支える上向きの力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1.48148E-6 L -0.05486 1.48148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0.00416 L -0.46458 0.00833 " pathEditMode="relative" rAng="0" ptsTypes="AA">
                                      <p:cBhvr>
                                        <p:cTn id="54" dur="3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29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99 0 " pathEditMode="relative" ptsTypes="AA">
                                      <p:cBhvr>
                                        <p:cTn id="7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0712 -0.07361 " pathEditMode="relative" ptsTypes="AA">
                                      <p:cBhvr>
                                        <p:cTn id="7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nimBg="1"/>
      <p:bldP spid="6161" grpId="1" animBg="1"/>
      <p:bldP spid="6163" grpId="0" animBg="1"/>
      <p:bldP spid="6163" grpId="1" animBg="1"/>
      <p:bldP spid="6164" grpId="0" animBg="1"/>
      <p:bldP spid="2" grpId="0" animBg="1"/>
      <p:bldP spid="2" grpId="1" animBg="1"/>
      <p:bldP spid="2" grpId="2" animBg="1"/>
      <p:bldP spid="3" grpId="0" animBg="1"/>
      <p:bldP spid="3" grpId="1" animBg="1"/>
      <p:bldP spid="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755650" y="2420938"/>
            <a:ext cx="7704138" cy="151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9900"/>
                </a:solidFill>
                <a:latin typeface="ＭＳ Ｐゴシック" panose="020B0600070205080204" pitchFamily="50" charset="-128"/>
              </a:rPr>
              <a:t>平行四辺形の対角線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5580063" y="4797425"/>
            <a:ext cx="2881312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で求める</a:t>
            </a: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900113" y="692150"/>
            <a:ext cx="4679950" cy="1008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２つの力のたし算は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3"/>
          <p:cNvSpPr>
            <a:spLocks noChangeArrowheads="1"/>
          </p:cNvSpPr>
          <p:nvPr/>
        </p:nvSpPr>
        <p:spPr bwMode="auto">
          <a:xfrm rot="-5400000">
            <a:off x="2981325" y="987426"/>
            <a:ext cx="1309687" cy="144462"/>
          </a:xfrm>
          <a:prstGeom prst="rightArrow">
            <a:avLst>
              <a:gd name="adj1" fmla="val 50000"/>
              <a:gd name="adj2" fmla="val 226649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2771775" y="1412875"/>
            <a:ext cx="360363" cy="24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＝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 rot="-5400000">
            <a:off x="2009775" y="1311276"/>
            <a:ext cx="661987" cy="144462"/>
          </a:xfrm>
          <a:prstGeom prst="rightArrow">
            <a:avLst>
              <a:gd name="adj1" fmla="val 50000"/>
              <a:gd name="adj2" fmla="val 11456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-5400000">
            <a:off x="712788" y="1311275"/>
            <a:ext cx="661987" cy="144463"/>
          </a:xfrm>
          <a:prstGeom prst="rightArrow">
            <a:avLst>
              <a:gd name="adj1" fmla="val 50000"/>
              <a:gd name="adj2" fmla="val 1145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199" name="WordArt 7"/>
          <p:cNvSpPr>
            <a:spLocks noChangeArrowheads="1" noChangeShapeType="1" noTextEdit="1"/>
          </p:cNvSpPr>
          <p:nvPr/>
        </p:nvSpPr>
        <p:spPr bwMode="auto">
          <a:xfrm>
            <a:off x="1403350" y="1268413"/>
            <a:ext cx="457200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66FF"/>
                </a:solidFill>
                <a:latin typeface="ＭＳ Ｐゴシック" panose="020B0600070205080204" pitchFamily="50" charset="-128"/>
              </a:rPr>
              <a:t>＋</a:t>
            </a:r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 rot="-5400000">
            <a:off x="611188" y="3573463"/>
            <a:ext cx="720725" cy="142875"/>
          </a:xfrm>
          <a:prstGeom prst="rightArrow">
            <a:avLst>
              <a:gd name="adj1" fmla="val 50000"/>
              <a:gd name="adj2" fmla="val 12611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14" name="AutoShape 22"/>
          <p:cNvSpPr>
            <a:spLocks noChangeArrowheads="1"/>
          </p:cNvSpPr>
          <p:nvPr/>
        </p:nvSpPr>
        <p:spPr bwMode="auto">
          <a:xfrm rot="-5400000">
            <a:off x="754063" y="3573463"/>
            <a:ext cx="720725" cy="142875"/>
          </a:xfrm>
          <a:prstGeom prst="rightArrow">
            <a:avLst>
              <a:gd name="adj1" fmla="val 50000"/>
              <a:gd name="adj2" fmla="val 12611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6877050" y="42926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/>
              <a:t>2+2=1</a:t>
            </a:r>
          </a:p>
        </p:txBody>
      </p:sp>
      <p:sp>
        <p:nvSpPr>
          <p:cNvPr id="8216" name="AutoShape 24"/>
          <p:cNvSpPr>
            <a:spLocks noChangeArrowheads="1"/>
          </p:cNvSpPr>
          <p:nvPr/>
        </p:nvSpPr>
        <p:spPr bwMode="auto">
          <a:xfrm rot="56796768">
            <a:off x="1776413" y="3632200"/>
            <a:ext cx="693737" cy="144463"/>
          </a:xfrm>
          <a:prstGeom prst="rightArrow">
            <a:avLst>
              <a:gd name="adj1" fmla="val 50000"/>
              <a:gd name="adj2" fmla="val 130126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 rot="-2774340">
            <a:off x="2198688" y="3606800"/>
            <a:ext cx="720725" cy="174625"/>
          </a:xfrm>
          <a:prstGeom prst="rightArrow">
            <a:avLst>
              <a:gd name="adj1" fmla="val 50000"/>
              <a:gd name="adj2" fmla="val 126092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V="1">
            <a:off x="1042988" y="2565400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H="1">
            <a:off x="1692275" y="2636838"/>
            <a:ext cx="936625" cy="10810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 flipV="1">
            <a:off x="2339975" y="2997200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2051050" y="2708275"/>
            <a:ext cx="1152525" cy="10810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36" name="AutoShape 44"/>
          <p:cNvSpPr>
            <a:spLocks noChangeArrowheads="1"/>
          </p:cNvSpPr>
          <p:nvPr/>
        </p:nvSpPr>
        <p:spPr bwMode="auto">
          <a:xfrm rot="-9172340">
            <a:off x="3995738" y="3716338"/>
            <a:ext cx="720725" cy="142875"/>
          </a:xfrm>
          <a:prstGeom prst="rightArrow">
            <a:avLst>
              <a:gd name="adj1" fmla="val 50000"/>
              <a:gd name="adj2" fmla="val 12611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 flipH="1">
            <a:off x="3995738" y="2997200"/>
            <a:ext cx="1008062" cy="720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 flipV="1">
            <a:off x="4643438" y="328453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39" name="AutoShape 47"/>
          <p:cNvSpPr>
            <a:spLocks noChangeArrowheads="1"/>
          </p:cNvSpPr>
          <p:nvPr/>
        </p:nvSpPr>
        <p:spPr bwMode="auto">
          <a:xfrm rot="-2078058">
            <a:off x="4572000" y="3644900"/>
            <a:ext cx="720725" cy="142875"/>
          </a:xfrm>
          <a:prstGeom prst="rightArrow">
            <a:avLst>
              <a:gd name="adj1" fmla="val 50000"/>
              <a:gd name="adj2" fmla="val 12611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4211638" y="2997200"/>
            <a:ext cx="1223962" cy="6477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47" name="Text Box 55"/>
          <p:cNvSpPr txBox="1">
            <a:spLocks noChangeArrowheads="1"/>
          </p:cNvSpPr>
          <p:nvPr/>
        </p:nvSpPr>
        <p:spPr bwMode="auto">
          <a:xfrm>
            <a:off x="4140200" y="42926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/>
              <a:t>1+1=1</a:t>
            </a:r>
          </a:p>
        </p:txBody>
      </p:sp>
      <p:sp>
        <p:nvSpPr>
          <p:cNvPr id="8248" name="Text Box 56"/>
          <p:cNvSpPr txBox="1">
            <a:spLocks noChangeArrowheads="1"/>
          </p:cNvSpPr>
          <p:nvPr/>
        </p:nvSpPr>
        <p:spPr bwMode="auto">
          <a:xfrm>
            <a:off x="684213" y="429260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/>
              <a:t>1+1=2</a:t>
            </a:r>
          </a:p>
        </p:txBody>
      </p:sp>
      <p:sp>
        <p:nvSpPr>
          <p:cNvPr id="8264" name="Line 72"/>
          <p:cNvSpPr>
            <a:spLocks noChangeShapeType="1"/>
          </p:cNvSpPr>
          <p:nvPr/>
        </p:nvSpPr>
        <p:spPr bwMode="auto">
          <a:xfrm>
            <a:off x="6516688" y="3141663"/>
            <a:ext cx="2447925" cy="5032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68" name="Line 76"/>
          <p:cNvSpPr>
            <a:spLocks noChangeShapeType="1"/>
          </p:cNvSpPr>
          <p:nvPr/>
        </p:nvSpPr>
        <p:spPr bwMode="auto">
          <a:xfrm flipV="1">
            <a:off x="7308850" y="3284538"/>
            <a:ext cx="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69" name="Line 77"/>
          <p:cNvSpPr>
            <a:spLocks noChangeShapeType="1"/>
          </p:cNvSpPr>
          <p:nvPr/>
        </p:nvSpPr>
        <p:spPr bwMode="auto">
          <a:xfrm flipH="1">
            <a:off x="5651500" y="3141663"/>
            <a:ext cx="2376488" cy="5746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70" name="AutoShape 78"/>
          <p:cNvSpPr>
            <a:spLocks noChangeArrowheads="1"/>
          </p:cNvSpPr>
          <p:nvPr/>
        </p:nvSpPr>
        <p:spPr bwMode="auto">
          <a:xfrm rot="-10249141">
            <a:off x="5867400" y="3716338"/>
            <a:ext cx="1416050" cy="144462"/>
          </a:xfrm>
          <a:prstGeom prst="rightArrow">
            <a:avLst>
              <a:gd name="adj1" fmla="val 50000"/>
              <a:gd name="adj2" fmla="val 245056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71" name="AutoShape 79"/>
          <p:cNvSpPr>
            <a:spLocks noChangeArrowheads="1"/>
          </p:cNvSpPr>
          <p:nvPr/>
        </p:nvSpPr>
        <p:spPr bwMode="auto">
          <a:xfrm rot="-611327">
            <a:off x="7305675" y="3689350"/>
            <a:ext cx="1512888" cy="157163"/>
          </a:xfrm>
          <a:prstGeom prst="rightArrow">
            <a:avLst>
              <a:gd name="adj1" fmla="val 50000"/>
              <a:gd name="adj2" fmla="val 240656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73" name="WordArt 81"/>
          <p:cNvSpPr>
            <a:spLocks noChangeArrowheads="1" noChangeShapeType="1" noTextEdit="1"/>
          </p:cNvSpPr>
          <p:nvPr/>
        </p:nvSpPr>
        <p:spPr bwMode="auto">
          <a:xfrm>
            <a:off x="1547813" y="1844675"/>
            <a:ext cx="6640512" cy="4445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２つの力が同方向のときはそのまま加える</a:t>
            </a:r>
          </a:p>
        </p:txBody>
      </p:sp>
      <p:sp>
        <p:nvSpPr>
          <p:cNvPr id="8274" name="AutoShape 82"/>
          <p:cNvSpPr>
            <a:spLocks noChangeArrowheads="1"/>
          </p:cNvSpPr>
          <p:nvPr/>
        </p:nvSpPr>
        <p:spPr bwMode="auto">
          <a:xfrm rot="10800000">
            <a:off x="684213" y="5445125"/>
            <a:ext cx="661987" cy="144463"/>
          </a:xfrm>
          <a:prstGeom prst="rightArrow">
            <a:avLst>
              <a:gd name="adj1" fmla="val 50000"/>
              <a:gd name="adj2" fmla="val 1145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75" name="AutoShape 83"/>
          <p:cNvSpPr>
            <a:spLocks noChangeArrowheads="1"/>
          </p:cNvSpPr>
          <p:nvPr/>
        </p:nvSpPr>
        <p:spPr bwMode="auto">
          <a:xfrm>
            <a:off x="1403350" y="5445125"/>
            <a:ext cx="661988" cy="144463"/>
          </a:xfrm>
          <a:prstGeom prst="rightArrow">
            <a:avLst>
              <a:gd name="adj1" fmla="val 50000"/>
              <a:gd name="adj2" fmla="val 11456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8276" name="Text Box 84"/>
          <p:cNvSpPr txBox="1">
            <a:spLocks noChangeArrowheads="1"/>
          </p:cNvSpPr>
          <p:nvPr/>
        </p:nvSpPr>
        <p:spPr bwMode="auto">
          <a:xfrm>
            <a:off x="1042988" y="5949950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/>
              <a:t>1+1=</a:t>
            </a:r>
            <a:r>
              <a:rPr lang="ja-JP" altLang="en-US"/>
              <a:t>０</a:t>
            </a:r>
          </a:p>
        </p:txBody>
      </p:sp>
      <p:sp>
        <p:nvSpPr>
          <p:cNvPr id="8277" name="WordArt 85"/>
          <p:cNvSpPr>
            <a:spLocks noChangeArrowheads="1" noChangeShapeType="1" noTextEdit="1"/>
          </p:cNvSpPr>
          <p:nvPr/>
        </p:nvSpPr>
        <p:spPr bwMode="auto">
          <a:xfrm>
            <a:off x="2051050" y="5734050"/>
            <a:ext cx="6624638" cy="4302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2"/>
                </a:solidFill>
                <a:latin typeface="ＭＳ Ｐゴシック" panose="020B0600070205080204" pitchFamily="50" charset="-128"/>
              </a:rPr>
              <a:t>２つの力が反対向きで同じ大きさならゼロになる</a:t>
            </a:r>
          </a:p>
        </p:txBody>
      </p:sp>
      <p:sp>
        <p:nvSpPr>
          <p:cNvPr id="8278" name="Text Box 86"/>
          <p:cNvSpPr txBox="1">
            <a:spLocks noChangeArrowheads="1"/>
          </p:cNvSpPr>
          <p:nvPr/>
        </p:nvSpPr>
        <p:spPr bwMode="auto">
          <a:xfrm>
            <a:off x="1908175" y="4292600"/>
            <a:ext cx="1008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/>
              <a:t>1+1</a:t>
            </a:r>
            <a:r>
              <a:rPr lang="ja-JP" altLang="en-US"/>
              <a:t>＜</a:t>
            </a:r>
            <a:r>
              <a:rPr lang="en-US" altLang="ja-JP"/>
              <a:t>2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-0.14184 -0.0900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01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25209 1.85185E-6 " pathEditMode="relative" ptsTypes="AA">
                                      <p:cBhvr>
                                        <p:cTn id="3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8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0" fill="hold"/>
                                        <p:tgtEl>
                                          <p:spTgt spid="8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5" grpId="1" animBg="1"/>
      <p:bldP spid="8197" grpId="0" animBg="1"/>
      <p:bldP spid="8197" grpId="1" animBg="1"/>
      <p:bldP spid="8198" grpId="0" animBg="1"/>
      <p:bldP spid="8212" grpId="0" animBg="1"/>
      <p:bldP spid="8214" grpId="0" animBg="1"/>
      <p:bldP spid="8215" grpId="0"/>
      <p:bldP spid="8216" grpId="0" animBg="1"/>
      <p:bldP spid="8217" grpId="0" animBg="1"/>
      <p:bldP spid="8236" grpId="0" animBg="1"/>
      <p:bldP spid="8239" grpId="0" animBg="1"/>
      <p:bldP spid="8247" grpId="0"/>
      <p:bldP spid="8248" grpId="0"/>
      <p:bldP spid="8270" grpId="0" animBg="1"/>
      <p:bldP spid="8271" grpId="0" animBg="1"/>
      <p:bldP spid="8274" grpId="0" animBg="1"/>
      <p:bldP spid="8275" grpId="0" animBg="1"/>
      <p:bldP spid="8276" grpId="0"/>
      <p:bldP spid="82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572005" y="3241885"/>
            <a:ext cx="6391557" cy="1052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二つを足すときは平行四辺形を作り、対角線を引く</a:t>
            </a:r>
            <a:endParaRPr lang="en-US" altLang="ja-JP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8757" y="708083"/>
            <a:ext cx="5907127" cy="7151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力は大きさと向きがある</a:t>
            </a:r>
            <a:endParaRPr lang="en-US" altLang="ja-JP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38502" y="1877459"/>
            <a:ext cx="6110448" cy="110669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力の大きさは矢印の長さ、向きは矢の方向で表す</a:t>
            </a:r>
            <a:endParaRPr lang="en-US" altLang="ja-JP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043188" y="5499575"/>
            <a:ext cx="7033416" cy="5748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ja-JP" altLang="en-US" sz="4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二つの角度で大きさは変化する</a:t>
            </a: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 rot="5400000">
            <a:off x="6732588" y="2347913"/>
            <a:ext cx="1008062" cy="144462"/>
          </a:xfrm>
          <a:prstGeom prst="rightArrow">
            <a:avLst>
              <a:gd name="adj1" fmla="val 50000"/>
              <a:gd name="adj2" fmla="val 174451"/>
            </a:avLst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 rot="16200000">
            <a:off x="6732588" y="1268413"/>
            <a:ext cx="1008062" cy="144462"/>
          </a:xfrm>
          <a:prstGeom prst="rightArrow">
            <a:avLst>
              <a:gd name="adj1" fmla="val 50000"/>
              <a:gd name="adj2" fmla="val 17445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 rot="18825278">
            <a:off x="7164388" y="4868863"/>
            <a:ext cx="1008062" cy="144462"/>
          </a:xfrm>
          <a:prstGeom prst="rightArrow">
            <a:avLst>
              <a:gd name="adj1" fmla="val 50000"/>
              <a:gd name="adj2" fmla="val 174451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 rot="36264814">
            <a:off x="6588125" y="4797425"/>
            <a:ext cx="1008063" cy="144463"/>
          </a:xfrm>
          <a:prstGeom prst="rightArrow">
            <a:avLst>
              <a:gd name="adj1" fmla="val 50000"/>
              <a:gd name="adj2" fmla="val 17445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7451725" y="3429000"/>
            <a:ext cx="792163" cy="16557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V="1">
            <a:off x="6516688" y="3284538"/>
            <a:ext cx="1439862" cy="1584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16802029">
            <a:off x="6661944" y="4363244"/>
            <a:ext cx="1584325" cy="147637"/>
          </a:xfrm>
          <a:prstGeom prst="rightArrow">
            <a:avLst>
              <a:gd name="adj1" fmla="val 50000"/>
              <a:gd name="adj2" fmla="val 268280"/>
            </a:avLst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5" grpId="1" animBg="1"/>
      <p:bldP spid="2054" grpId="0" animBg="1"/>
      <p:bldP spid="2054" grpId="1" animBg="1"/>
      <p:bldP spid="6" grpId="0" animBg="1"/>
      <p:bldP spid="7" grpId="0" animBg="1"/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68313" y="6092825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7892d37fe644b02057d8708ba797f45aaddd38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279</Words>
  <Application>Microsoft Office PowerPoint</Application>
  <PresentationFormat>画面に合わせる (4:3)</PresentationFormat>
  <Paragraphs>57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Arial</vt:lpstr>
      <vt:lpstr>ＭＳ Ｐゴシック</vt:lpstr>
      <vt:lpstr>Calibri</vt:lpstr>
      <vt:lpstr>HG創英角ﾎﾟｯﾌﾟ体</vt:lpstr>
      <vt:lpstr>HGS創英角ﾎﾟｯﾌﾟ体</vt:lpstr>
      <vt:lpstr>標準デザイン</vt:lpstr>
      <vt:lpstr>かぶ２</vt:lpstr>
      <vt:lpstr>力のたし算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tasizan</dc:title>
  <dc:creator>柏市教育研究所</dc:creator>
  <cp:lastModifiedBy>柏市立教育研究所</cp:lastModifiedBy>
  <cp:revision>35</cp:revision>
  <dcterms:created xsi:type="dcterms:W3CDTF">2012-04-11T00:26:46Z</dcterms:created>
  <dcterms:modified xsi:type="dcterms:W3CDTF">2020-12-07T06:51:18Z</dcterms:modified>
</cp:coreProperties>
</file>