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03CE5E-334B-41B6-A389-0DFAD50FFB3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6935BD-1786-4FAA-9660-6DB77BB49E14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42EF4-6E6E-4BEE-8AAD-06DBEB5013A4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E788B0-A888-492F-A100-F0B9225D2175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B59D3-3B4E-4718-907C-94C49FEF2854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E5CFD-494F-477E-9124-75EE574AF326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D38A18-E511-4247-ACBE-2719202B561A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EF757-2DC7-474C-999C-6D33B7BAFBFF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3A49FA-9E30-47DC-89A3-637812909F3B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AC9A98-DE46-414E-B073-C9FFC7F4B5C0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D964A-8B6B-4A2D-80FE-CE85960B7B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6747466"/>
      </p:ext>
    </p:extLst>
  </p:cSld>
  <p:clrMapOvr>
    <a:masterClrMapping/>
  </p:clrMapOvr>
  <p:transition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2AE32-A4D2-4F18-8C6E-79FA4D293E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405019"/>
      </p:ext>
    </p:extLst>
  </p:cSld>
  <p:clrMapOvr>
    <a:masterClrMapping/>
  </p:clrMapOvr>
  <p:transition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DDF3-D87E-440E-ADFE-560B0287A6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706714"/>
      </p:ext>
    </p:extLst>
  </p:cSld>
  <p:clrMapOvr>
    <a:masterClrMapping/>
  </p:clrMapOvr>
  <p:transition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44D65-86F1-47D9-96F0-C18A12062A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0565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47DDD-8E6B-4470-8B26-515E73F816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222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2DEBF-0346-4901-9753-052A669E65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653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30CF0-A7F4-4CC4-9EB1-120B9195D7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112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5E3C1-A77B-45FC-AD93-190C35D46A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0070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41542-6139-47E7-A817-D7B01275AC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93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1B88-D309-47CC-B9A0-802FD8BB5E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0235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B41A-4636-4D77-B424-C2B0BD3844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65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83F2E-50A1-44AE-B1B3-ED4DA5D5D8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0908281"/>
      </p:ext>
    </p:extLst>
  </p:cSld>
  <p:clrMapOvr>
    <a:masterClrMapping/>
  </p:clrMapOvr>
  <p:transition advTm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B8CAF-643E-432B-8797-7350647718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1851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09FB0-9521-47CF-B6B7-47E585F4EC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4341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B83AB-6C3C-4504-9EF6-E7FC7491F8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826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A3A42-3F59-4B52-BEBA-FDE31C6FAC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667868"/>
      </p:ext>
    </p:extLst>
  </p:cSld>
  <p:clrMapOvr>
    <a:masterClrMapping/>
  </p:clrMapOvr>
  <p:transition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CBDC4-E5F8-40B4-9C94-D2D3E675B6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5049851"/>
      </p:ext>
    </p:extLst>
  </p:cSld>
  <p:clrMapOvr>
    <a:masterClrMapping/>
  </p:clrMapOvr>
  <p:transition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83539-ADD7-4DE8-9697-1C537806B1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3355765"/>
      </p:ext>
    </p:extLst>
  </p:cSld>
  <p:clrMapOvr>
    <a:masterClrMapping/>
  </p:clrMapOvr>
  <p:transition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2D8BC-E429-4042-BE3C-A8368E5DD1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2744605"/>
      </p:ext>
    </p:extLst>
  </p:cSld>
  <p:clrMapOvr>
    <a:masterClrMapping/>
  </p:clrMapOvr>
  <p:transition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1568F-A49B-4E51-99AE-595A3E3802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267514"/>
      </p:ext>
    </p:extLst>
  </p:cSld>
  <p:clrMapOvr>
    <a:masterClrMapping/>
  </p:clrMapOvr>
  <p:transition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DA702-F82B-42D9-B9B2-D18656D2E7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5363082"/>
      </p:ext>
    </p:extLst>
  </p:cSld>
  <p:clrMapOvr>
    <a:masterClrMapping/>
  </p:clrMapOvr>
  <p:transition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419F0-223F-4547-9F4A-C0C7D697752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9773366"/>
      </p:ext>
    </p:extLst>
  </p:cSld>
  <p:clrMapOvr>
    <a:masterClrMapping/>
  </p:clrMapOvr>
  <p:transition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E5084A-4AE5-4A06-9B17-10AD493E071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0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4D8C815-5DD8-43C7-A37E-2E0C79950630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2295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88913"/>
            <a:ext cx="7772400" cy="1470025"/>
          </a:xfrm>
        </p:spPr>
        <p:txBody>
          <a:bodyPr anchor="ctr"/>
          <a:lstStyle/>
          <a:p>
            <a:r>
              <a:rPr lang="ja-JP" altLang="en-US" sz="9600">
                <a:ea typeface="HG創英角ｺﾞｼｯｸUB" panose="020B0909000000000000" pitchFamily="49" charset="-128"/>
              </a:rPr>
              <a:t>食物の消化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150" y="1844675"/>
            <a:ext cx="5432425" cy="695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4000"/>
              <a:t>消化酵素のはたらき</a:t>
            </a:r>
          </a:p>
        </p:txBody>
      </p:sp>
      <p:grpSp>
        <p:nvGrpSpPr>
          <p:cNvPr id="2083" name="Group 35"/>
          <p:cNvGrpSpPr>
            <a:grpSpLocks/>
          </p:cNvGrpSpPr>
          <p:nvPr/>
        </p:nvGrpSpPr>
        <p:grpSpPr bwMode="auto">
          <a:xfrm>
            <a:off x="1187450" y="3860800"/>
            <a:ext cx="779463" cy="1871663"/>
            <a:chOff x="1066" y="2931"/>
            <a:chExt cx="446" cy="861"/>
          </a:xfrm>
        </p:grpSpPr>
        <p:sp>
          <p:nvSpPr>
            <p:cNvPr id="2084" name="Oval 4"/>
            <p:cNvSpPr>
              <a:spLocks noChangeArrowheads="1"/>
            </p:cNvSpPr>
            <p:nvPr/>
          </p:nvSpPr>
          <p:spPr bwMode="auto">
            <a:xfrm>
              <a:off x="1136" y="3097"/>
              <a:ext cx="234" cy="446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085" name="Oval 9"/>
            <p:cNvSpPr>
              <a:spLocks noChangeArrowheads="1"/>
            </p:cNvSpPr>
            <p:nvPr/>
          </p:nvSpPr>
          <p:spPr bwMode="auto">
            <a:xfrm rot="1411823">
              <a:off x="1066" y="3411"/>
              <a:ext cx="141" cy="381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086" name="Oval 10"/>
            <p:cNvSpPr>
              <a:spLocks noChangeArrowheads="1"/>
            </p:cNvSpPr>
            <p:nvPr/>
          </p:nvSpPr>
          <p:spPr bwMode="auto">
            <a:xfrm rot="-768541">
              <a:off x="1276" y="3426"/>
              <a:ext cx="141" cy="36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087" name="Oval 11"/>
            <p:cNvSpPr>
              <a:spLocks noChangeArrowheads="1"/>
            </p:cNvSpPr>
            <p:nvPr/>
          </p:nvSpPr>
          <p:spPr bwMode="auto">
            <a:xfrm>
              <a:off x="1112" y="2931"/>
              <a:ext cx="282" cy="182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088" name="Oval 12"/>
            <p:cNvSpPr>
              <a:spLocks noChangeArrowheads="1"/>
            </p:cNvSpPr>
            <p:nvPr/>
          </p:nvSpPr>
          <p:spPr bwMode="auto">
            <a:xfrm rot="5400000">
              <a:off x="1366" y="3129"/>
              <a:ext cx="72" cy="220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1908175" y="4149725"/>
            <a:ext cx="647700" cy="36036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187" name="Group 139"/>
          <p:cNvGrpSpPr>
            <a:grpSpLocks/>
          </p:cNvGrpSpPr>
          <p:nvPr/>
        </p:nvGrpSpPr>
        <p:grpSpPr bwMode="auto">
          <a:xfrm>
            <a:off x="2484438" y="3860800"/>
            <a:ext cx="779462" cy="1871663"/>
            <a:chOff x="1066" y="2931"/>
            <a:chExt cx="446" cy="861"/>
          </a:xfrm>
        </p:grpSpPr>
        <p:sp>
          <p:nvSpPr>
            <p:cNvPr id="2188" name="Oval 4"/>
            <p:cNvSpPr>
              <a:spLocks noChangeArrowheads="1"/>
            </p:cNvSpPr>
            <p:nvPr/>
          </p:nvSpPr>
          <p:spPr bwMode="auto">
            <a:xfrm>
              <a:off x="1136" y="3097"/>
              <a:ext cx="234" cy="446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189" name="Oval 9"/>
            <p:cNvSpPr>
              <a:spLocks noChangeArrowheads="1"/>
            </p:cNvSpPr>
            <p:nvPr/>
          </p:nvSpPr>
          <p:spPr bwMode="auto">
            <a:xfrm rot="1411823">
              <a:off x="1066" y="3411"/>
              <a:ext cx="141" cy="381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190" name="Oval 10"/>
            <p:cNvSpPr>
              <a:spLocks noChangeArrowheads="1"/>
            </p:cNvSpPr>
            <p:nvPr/>
          </p:nvSpPr>
          <p:spPr bwMode="auto">
            <a:xfrm rot="-768541">
              <a:off x="1276" y="3426"/>
              <a:ext cx="141" cy="36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191" name="Oval 11"/>
            <p:cNvSpPr>
              <a:spLocks noChangeArrowheads="1"/>
            </p:cNvSpPr>
            <p:nvPr/>
          </p:nvSpPr>
          <p:spPr bwMode="auto">
            <a:xfrm>
              <a:off x="1112" y="2931"/>
              <a:ext cx="282" cy="182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192" name="Oval 12"/>
            <p:cNvSpPr>
              <a:spLocks noChangeArrowheads="1"/>
            </p:cNvSpPr>
            <p:nvPr/>
          </p:nvSpPr>
          <p:spPr bwMode="auto">
            <a:xfrm rot="5400000">
              <a:off x="1366" y="3129"/>
              <a:ext cx="72" cy="220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2193" name="Rectangle 145"/>
          <p:cNvSpPr>
            <a:spLocks noChangeArrowheads="1"/>
          </p:cNvSpPr>
          <p:nvPr/>
        </p:nvSpPr>
        <p:spPr bwMode="auto">
          <a:xfrm>
            <a:off x="3132138" y="4149725"/>
            <a:ext cx="647700" cy="36036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94" name="WordArt 146"/>
          <p:cNvSpPr>
            <a:spLocks noChangeArrowheads="1" noChangeShapeType="1" noTextEdit="1"/>
          </p:cNvSpPr>
          <p:nvPr/>
        </p:nvSpPr>
        <p:spPr bwMode="auto">
          <a:xfrm>
            <a:off x="3851275" y="4076700"/>
            <a:ext cx="13049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食物</a:t>
            </a:r>
          </a:p>
        </p:txBody>
      </p:sp>
      <p:sp>
        <p:nvSpPr>
          <p:cNvPr id="2195" name="WordArt 147"/>
          <p:cNvSpPr>
            <a:spLocks noChangeArrowheads="1" noChangeShapeType="1" noTextEdit="1"/>
          </p:cNvSpPr>
          <p:nvPr/>
        </p:nvSpPr>
        <p:spPr bwMode="auto">
          <a:xfrm>
            <a:off x="3851275" y="4797425"/>
            <a:ext cx="1368425" cy="5032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CC00"/>
                </a:solidFill>
                <a:latin typeface="ＭＳ Ｐゴシック" panose="020B0600070205080204" pitchFamily="50" charset="-128"/>
              </a:rPr>
              <a:t>成長</a:t>
            </a:r>
          </a:p>
        </p:txBody>
      </p:sp>
      <p:sp>
        <p:nvSpPr>
          <p:cNvPr id="2196" name="WordArt 148"/>
          <p:cNvSpPr>
            <a:spLocks noChangeArrowheads="1" noChangeShapeType="1" noTextEdit="1"/>
          </p:cNvSpPr>
          <p:nvPr/>
        </p:nvSpPr>
        <p:spPr bwMode="auto">
          <a:xfrm>
            <a:off x="3851275" y="5516563"/>
            <a:ext cx="1296988" cy="4333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運動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218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-0.07101 -0.03148 " pathEditMode="relative" ptsTypes="AA">
                                      <p:cBhvr>
                                        <p:cTn id="19" dur="2000" fill="hold"/>
                                        <p:tgtEl>
                                          <p:spTgt spid="2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219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33 L -0.07483 -0.0261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-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21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09421 C -0.00834 -0.08634 0.00086 -0.08542 0.00885 -0.08333 C 0.0151 -0.07986 0.02118 -0.07963 0.02777 -0.07778 C 0.03819 -0.06412 0.04826 -0.04954 0.06527 -0.04213 C 0.06996 -0.03634 0.07482 -0.03611 0.08246 -0.03403 C 0.09149 -0.0287 0.12204 -0.02639 0.13281 -0.02569 C 0.14323 -0.02384 0.15329 -0.02176 0.16389 -0.02037 C 0.22604 -0.02315 0.20382 -0.01944 0.23125 -0.02407 C 0.2342 -0.02593 0.23819 -0.02616 0.24079 -0.02824 C 0.24166 -0.0294 0.24097 -0.03148 0.24201 -0.03264 C 0.24323 -0.03356 0.24548 -0.03333 0.24687 -0.03403 C 0.26371 -0.04213 0.25034 -0.03634 0.26093 -0.04329 C 0.26441 -0.04583 0.26823 -0.04792 0.27187 -0.05023 C 0.27448 -0.05208 0.28125 -0.05301 0.28125 -0.05278 C 0.28663 -0.05995 0.28784 -0.06921 0.28923 -0.07778 C 0.29218 -0.09653 0.29132 -0.1169 0.29687 -0.13519 C 0.29843 -0.14792 0.29826 -0.16088 0.30017 -0.17338 C 0.30052 -0.17639 0.30225 -0.17894 0.30329 -0.18171 C 0.30382 -0.1831 0.30486 -0.18565 0.30486 -0.18542 C 0.30538 -0.18958 0.30503 -0.19329 0.30642 -0.19676 C 0.30711 -0.19861 0.30972 -0.19907 0.31093 -0.20069 C 0.31597 -0.20741 0.3085 -0.20278 0.31579 -0.20903 C 0.32725 -0.21875 0.34895 -0.21528 0.36406 -0.21713 C 0.38073 -0.21644 0.39444 -0.21667 0.40954 -0.21319 C 0.42083 -0.20324 0.41562 -0.20741 0.42552 -0.20069 C 0.4276 -0.19468 0.4309 -0.19583 0.43645 -0.1912 C 0.43975 -0.18171 0.44618 -0.1787 0.45364 -0.17199 C 0.45538 -0.16644 0.45764 -0.16435 0.46441 -0.16667 C 0.47586 -0.16366 0.4868 -0.16366 0.49288 -0.17338 " pathEditMode="relative" rAng="0" ptsTypes="ffffffffffffffffffffffffffffA">
                                      <p:cBhvr>
                                        <p:cTn id="68" dur="20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WordArt 26"/>
          <p:cNvSpPr>
            <a:spLocks noChangeArrowheads="1" noChangeShapeType="1" noTextEdit="1"/>
          </p:cNvSpPr>
          <p:nvPr/>
        </p:nvSpPr>
        <p:spPr bwMode="auto">
          <a:xfrm>
            <a:off x="684213" y="692150"/>
            <a:ext cx="7775575" cy="7191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食物から、成長や運動に必要な栄養をとる</a:t>
            </a:r>
          </a:p>
        </p:txBody>
      </p:sp>
      <p:sp>
        <p:nvSpPr>
          <p:cNvPr id="3099" name="WordArt 27"/>
          <p:cNvSpPr>
            <a:spLocks noChangeArrowheads="1" noChangeShapeType="1" noTextEdit="1"/>
          </p:cNvSpPr>
          <p:nvPr/>
        </p:nvSpPr>
        <p:spPr bwMode="auto">
          <a:xfrm>
            <a:off x="1979613" y="3933825"/>
            <a:ext cx="720725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CC99FF"/>
                </a:solidFill>
                <a:latin typeface="ＭＳ Ｐゴシック" panose="020B0600070205080204" pitchFamily="50" charset="-128"/>
              </a:rPr>
              <a:t>栄養</a:t>
            </a:r>
          </a:p>
        </p:txBody>
      </p:sp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1763713" y="2492375"/>
            <a:ext cx="1519237" cy="3455988"/>
            <a:chOff x="925" y="662"/>
            <a:chExt cx="1315" cy="3085"/>
          </a:xfrm>
        </p:grpSpPr>
        <p:sp>
          <p:nvSpPr>
            <p:cNvPr id="3102" name="Oval 4"/>
            <p:cNvSpPr>
              <a:spLocks noChangeArrowheads="1"/>
            </p:cNvSpPr>
            <p:nvPr/>
          </p:nvSpPr>
          <p:spPr bwMode="auto">
            <a:xfrm>
              <a:off x="1108" y="1256"/>
              <a:ext cx="611" cy="1600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3" name="Oval 9"/>
            <p:cNvSpPr>
              <a:spLocks noChangeArrowheads="1"/>
            </p:cNvSpPr>
            <p:nvPr/>
          </p:nvSpPr>
          <p:spPr bwMode="auto">
            <a:xfrm rot="1411823">
              <a:off x="925" y="2383"/>
              <a:ext cx="367" cy="136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4" name="Oval 10"/>
            <p:cNvSpPr>
              <a:spLocks noChangeArrowheads="1"/>
            </p:cNvSpPr>
            <p:nvPr/>
          </p:nvSpPr>
          <p:spPr bwMode="auto">
            <a:xfrm rot="-768541">
              <a:off x="1474" y="2435"/>
              <a:ext cx="367" cy="1305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5" name="Oval 11"/>
            <p:cNvSpPr>
              <a:spLocks noChangeArrowheads="1"/>
            </p:cNvSpPr>
            <p:nvPr/>
          </p:nvSpPr>
          <p:spPr bwMode="auto">
            <a:xfrm>
              <a:off x="1046" y="662"/>
              <a:ext cx="734" cy="651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6" name="Oval 12"/>
            <p:cNvSpPr>
              <a:spLocks noChangeArrowheads="1"/>
            </p:cNvSpPr>
            <p:nvPr/>
          </p:nvSpPr>
          <p:spPr bwMode="auto">
            <a:xfrm rot="3373305">
              <a:off x="1632" y="1094"/>
              <a:ext cx="268" cy="94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3107" name="WordArt 35"/>
          <p:cNvSpPr>
            <a:spLocks noChangeArrowheads="1" noChangeShapeType="1" noTextEdit="1"/>
          </p:cNvSpPr>
          <p:nvPr/>
        </p:nvSpPr>
        <p:spPr bwMode="auto">
          <a:xfrm>
            <a:off x="1258888" y="3573463"/>
            <a:ext cx="2087562" cy="10080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消化</a:t>
            </a:r>
          </a:p>
        </p:txBody>
      </p:sp>
      <p:sp>
        <p:nvSpPr>
          <p:cNvPr id="3108" name="WordArt 36"/>
          <p:cNvSpPr>
            <a:spLocks noChangeArrowheads="1" noChangeShapeType="1" noTextEdit="1"/>
          </p:cNvSpPr>
          <p:nvPr/>
        </p:nvSpPr>
        <p:spPr bwMode="auto">
          <a:xfrm>
            <a:off x="4211638" y="1989138"/>
            <a:ext cx="1511300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食物</a:t>
            </a:r>
          </a:p>
        </p:txBody>
      </p:sp>
      <p:sp>
        <p:nvSpPr>
          <p:cNvPr id="3109" name="WordArt 37"/>
          <p:cNvSpPr>
            <a:spLocks noChangeArrowheads="1" noChangeShapeType="1" noTextEdit="1"/>
          </p:cNvSpPr>
          <p:nvPr/>
        </p:nvSpPr>
        <p:spPr bwMode="auto">
          <a:xfrm>
            <a:off x="3924300" y="4868863"/>
            <a:ext cx="1439863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CC00"/>
                </a:solidFill>
                <a:latin typeface="ＭＳ Ｐゴシック" panose="020B0600070205080204" pitchFamily="50" charset="-128"/>
              </a:rPr>
              <a:t>成長</a:t>
            </a:r>
          </a:p>
        </p:txBody>
      </p:sp>
      <p:sp>
        <p:nvSpPr>
          <p:cNvPr id="3110" name="WordArt 38"/>
          <p:cNvSpPr>
            <a:spLocks noChangeArrowheads="1" noChangeShapeType="1" noTextEdit="1"/>
          </p:cNvSpPr>
          <p:nvPr/>
        </p:nvSpPr>
        <p:spPr bwMode="auto">
          <a:xfrm>
            <a:off x="6084888" y="4868863"/>
            <a:ext cx="1439862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運動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0" fill="hold"/>
                                        <p:tgtEl>
                                          <p:spTgt spid="3108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27569 0.0838 " pathEditMode="relative" ptsTypes="AA">
                                      <p:cBhvr>
                                        <p:cTn id="18" dur="5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5000" fill="hold"/>
                                        <p:tgtEl>
                                          <p:spTgt spid="30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4653 0.04213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3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310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6372225" y="1916113"/>
            <a:ext cx="18288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FF00"/>
                </a:solidFill>
                <a:latin typeface="ＭＳ Ｐゴシック" panose="020B0600070205080204" pitchFamily="50" charset="-128"/>
              </a:rPr>
              <a:t>炭水化物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5580063" y="2781300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肉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5580063" y="1916113"/>
            <a:ext cx="504825" cy="433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米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6300788" y="2781300"/>
            <a:ext cx="20383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CC99FF"/>
                </a:solidFill>
                <a:latin typeface="ＭＳ Ｐゴシック" panose="020B0600070205080204" pitchFamily="50" charset="-128"/>
              </a:rPr>
              <a:t>たんぱく質</a:t>
            </a:r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6659563" y="3573463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脂肪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5580063" y="3573463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油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2268538" y="404813"/>
            <a:ext cx="1800225" cy="4587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消化器官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331913" y="22050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食道</a:t>
            </a:r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1476375" y="1052513"/>
            <a:ext cx="2087563" cy="4897437"/>
            <a:chOff x="925" y="662"/>
            <a:chExt cx="1315" cy="3085"/>
          </a:xfrm>
        </p:grpSpPr>
        <p:sp>
          <p:nvSpPr>
            <p:cNvPr id="4107" name="Oval 4"/>
            <p:cNvSpPr>
              <a:spLocks noChangeArrowheads="1"/>
            </p:cNvSpPr>
            <p:nvPr/>
          </p:nvSpPr>
          <p:spPr bwMode="auto">
            <a:xfrm>
              <a:off x="1108" y="1256"/>
              <a:ext cx="611" cy="1600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08" name="Oval 9"/>
            <p:cNvSpPr>
              <a:spLocks noChangeArrowheads="1"/>
            </p:cNvSpPr>
            <p:nvPr/>
          </p:nvSpPr>
          <p:spPr bwMode="auto">
            <a:xfrm rot="1411823">
              <a:off x="925" y="2383"/>
              <a:ext cx="367" cy="136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09" name="Oval 10"/>
            <p:cNvSpPr>
              <a:spLocks noChangeArrowheads="1"/>
            </p:cNvSpPr>
            <p:nvPr/>
          </p:nvSpPr>
          <p:spPr bwMode="auto">
            <a:xfrm rot="-768541">
              <a:off x="1474" y="2435"/>
              <a:ext cx="367" cy="1305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10" name="Oval 11"/>
            <p:cNvSpPr>
              <a:spLocks noChangeArrowheads="1"/>
            </p:cNvSpPr>
            <p:nvPr/>
          </p:nvSpPr>
          <p:spPr bwMode="auto">
            <a:xfrm>
              <a:off x="1046" y="662"/>
              <a:ext cx="734" cy="651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11" name="Oval 12"/>
            <p:cNvSpPr>
              <a:spLocks noChangeArrowheads="1"/>
            </p:cNvSpPr>
            <p:nvPr/>
          </p:nvSpPr>
          <p:spPr bwMode="auto">
            <a:xfrm rot="3373305">
              <a:off x="1632" y="1094"/>
              <a:ext cx="268" cy="94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4116" name="WordArt 20"/>
          <p:cNvSpPr>
            <a:spLocks noChangeArrowheads="1" noChangeShapeType="1" noTextEdit="1"/>
          </p:cNvSpPr>
          <p:nvPr/>
        </p:nvSpPr>
        <p:spPr bwMode="auto">
          <a:xfrm>
            <a:off x="3059113" y="1412875"/>
            <a:ext cx="4445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口</a:t>
            </a:r>
          </a:p>
        </p:txBody>
      </p:sp>
      <p:sp>
        <p:nvSpPr>
          <p:cNvPr id="4117" name="WordArt 21"/>
          <p:cNvSpPr>
            <a:spLocks noChangeArrowheads="1" noChangeShapeType="1" noTextEdit="1"/>
          </p:cNvSpPr>
          <p:nvPr/>
        </p:nvSpPr>
        <p:spPr bwMode="auto">
          <a:xfrm>
            <a:off x="3059113" y="2781300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</a:t>
            </a:r>
          </a:p>
        </p:txBody>
      </p:sp>
      <p:sp>
        <p:nvSpPr>
          <p:cNvPr id="4118" name="WordArt 22"/>
          <p:cNvSpPr>
            <a:spLocks noChangeArrowheads="1" noChangeShapeType="1" noTextEdit="1"/>
          </p:cNvSpPr>
          <p:nvPr/>
        </p:nvSpPr>
        <p:spPr bwMode="auto">
          <a:xfrm>
            <a:off x="2843213" y="3716338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小腸</a:t>
            </a:r>
          </a:p>
        </p:txBody>
      </p:sp>
      <p:sp>
        <p:nvSpPr>
          <p:cNvPr id="4119" name="Freeform 23"/>
          <p:cNvSpPr>
            <a:spLocks/>
          </p:cNvSpPr>
          <p:nvPr/>
        </p:nvSpPr>
        <p:spPr bwMode="auto">
          <a:xfrm>
            <a:off x="2195513" y="1628775"/>
            <a:ext cx="527050" cy="1247775"/>
          </a:xfrm>
          <a:custGeom>
            <a:avLst/>
            <a:gdLst>
              <a:gd name="T0" fmla="*/ 332 w 332"/>
              <a:gd name="T1" fmla="*/ 15 h 786"/>
              <a:gd name="T2" fmla="*/ 196 w 332"/>
              <a:gd name="T3" fmla="*/ 15 h 786"/>
              <a:gd name="T4" fmla="*/ 105 w 332"/>
              <a:gd name="T5" fmla="*/ 106 h 786"/>
              <a:gd name="T6" fmla="*/ 15 w 332"/>
              <a:gd name="T7" fmla="*/ 242 h 786"/>
              <a:gd name="T8" fmla="*/ 15 w 332"/>
              <a:gd name="T9" fmla="*/ 333 h 786"/>
              <a:gd name="T10" fmla="*/ 15 w 332"/>
              <a:gd name="T11" fmla="*/ 423 h 786"/>
              <a:gd name="T12" fmla="*/ 15 w 332"/>
              <a:gd name="T13" fmla="*/ 559 h 786"/>
              <a:gd name="T14" fmla="*/ 15 w 332"/>
              <a:gd name="T15" fmla="*/ 650 h 786"/>
              <a:gd name="T16" fmla="*/ 15 w 332"/>
              <a:gd name="T17" fmla="*/ 786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2" h="786">
                <a:moveTo>
                  <a:pt x="332" y="15"/>
                </a:moveTo>
                <a:cubicBezTo>
                  <a:pt x="283" y="7"/>
                  <a:pt x="234" y="0"/>
                  <a:pt x="196" y="15"/>
                </a:cubicBezTo>
                <a:cubicBezTo>
                  <a:pt x="158" y="30"/>
                  <a:pt x="135" y="68"/>
                  <a:pt x="105" y="106"/>
                </a:cubicBezTo>
                <a:cubicBezTo>
                  <a:pt x="75" y="144"/>
                  <a:pt x="30" y="204"/>
                  <a:pt x="15" y="242"/>
                </a:cubicBezTo>
                <a:cubicBezTo>
                  <a:pt x="0" y="280"/>
                  <a:pt x="15" y="303"/>
                  <a:pt x="15" y="333"/>
                </a:cubicBezTo>
                <a:cubicBezTo>
                  <a:pt x="15" y="363"/>
                  <a:pt x="15" y="385"/>
                  <a:pt x="15" y="423"/>
                </a:cubicBezTo>
                <a:cubicBezTo>
                  <a:pt x="15" y="461"/>
                  <a:pt x="15" y="521"/>
                  <a:pt x="15" y="559"/>
                </a:cubicBezTo>
                <a:cubicBezTo>
                  <a:pt x="15" y="597"/>
                  <a:pt x="15" y="612"/>
                  <a:pt x="15" y="650"/>
                </a:cubicBezTo>
                <a:cubicBezTo>
                  <a:pt x="15" y="688"/>
                  <a:pt x="15" y="737"/>
                  <a:pt x="15" y="78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2124075" y="2781300"/>
            <a:ext cx="215900" cy="4318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 flipH="1">
            <a:off x="2700338" y="1557338"/>
            <a:ext cx="144462" cy="1444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4" name="Freeform 28"/>
          <p:cNvSpPr>
            <a:spLocks/>
          </p:cNvSpPr>
          <p:nvPr/>
        </p:nvSpPr>
        <p:spPr bwMode="auto">
          <a:xfrm>
            <a:off x="1908175" y="3141663"/>
            <a:ext cx="719138" cy="1014412"/>
          </a:xfrm>
          <a:custGeom>
            <a:avLst/>
            <a:gdLst>
              <a:gd name="T0" fmla="*/ 237 w 527"/>
              <a:gd name="T1" fmla="*/ 34 h 568"/>
              <a:gd name="T2" fmla="*/ 356 w 527"/>
              <a:gd name="T3" fmla="*/ 59 h 568"/>
              <a:gd name="T4" fmla="*/ 406 w 527"/>
              <a:gd name="T5" fmla="*/ 85 h 568"/>
              <a:gd name="T6" fmla="*/ 381 w 527"/>
              <a:gd name="T7" fmla="*/ 102 h 568"/>
              <a:gd name="T8" fmla="*/ 322 w 527"/>
              <a:gd name="T9" fmla="*/ 110 h 568"/>
              <a:gd name="T10" fmla="*/ 25 w 527"/>
              <a:gd name="T11" fmla="*/ 186 h 568"/>
              <a:gd name="T12" fmla="*/ 474 w 527"/>
              <a:gd name="T13" fmla="*/ 186 h 568"/>
              <a:gd name="T14" fmla="*/ 474 w 527"/>
              <a:gd name="T15" fmla="*/ 203 h 568"/>
              <a:gd name="T16" fmla="*/ 457 w 527"/>
              <a:gd name="T17" fmla="*/ 254 h 568"/>
              <a:gd name="T18" fmla="*/ 17 w 527"/>
              <a:gd name="T19" fmla="*/ 262 h 568"/>
              <a:gd name="T20" fmla="*/ 398 w 527"/>
              <a:gd name="T21" fmla="*/ 322 h 568"/>
              <a:gd name="T22" fmla="*/ 389 w 527"/>
              <a:gd name="T23" fmla="*/ 364 h 568"/>
              <a:gd name="T24" fmla="*/ 169 w 527"/>
              <a:gd name="T25" fmla="*/ 373 h 568"/>
              <a:gd name="T26" fmla="*/ 59 w 527"/>
              <a:gd name="T27" fmla="*/ 381 h 568"/>
              <a:gd name="T28" fmla="*/ 85 w 527"/>
              <a:gd name="T29" fmla="*/ 398 h 568"/>
              <a:gd name="T30" fmla="*/ 127 w 527"/>
              <a:gd name="T31" fmla="*/ 457 h 568"/>
              <a:gd name="T32" fmla="*/ 389 w 527"/>
              <a:gd name="T33" fmla="*/ 440 h 568"/>
              <a:gd name="T34" fmla="*/ 406 w 527"/>
              <a:gd name="T35" fmla="*/ 466 h 568"/>
              <a:gd name="T36" fmla="*/ 381 w 527"/>
              <a:gd name="T37" fmla="*/ 483 h 568"/>
              <a:gd name="T38" fmla="*/ 373 w 527"/>
              <a:gd name="T39" fmla="*/ 567 h 568"/>
              <a:gd name="T40" fmla="*/ 254 w 527"/>
              <a:gd name="T41" fmla="*/ 550 h 568"/>
              <a:gd name="T42" fmla="*/ 59 w 527"/>
              <a:gd name="T43" fmla="*/ 542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27" h="568">
                <a:moveTo>
                  <a:pt x="237" y="34"/>
                </a:moveTo>
                <a:cubicBezTo>
                  <a:pt x="183" y="114"/>
                  <a:pt x="311" y="75"/>
                  <a:pt x="356" y="59"/>
                </a:cubicBezTo>
                <a:cubicBezTo>
                  <a:pt x="362" y="61"/>
                  <a:pt x="406" y="75"/>
                  <a:pt x="406" y="85"/>
                </a:cubicBezTo>
                <a:cubicBezTo>
                  <a:pt x="406" y="95"/>
                  <a:pt x="391" y="99"/>
                  <a:pt x="381" y="102"/>
                </a:cubicBezTo>
                <a:cubicBezTo>
                  <a:pt x="362" y="108"/>
                  <a:pt x="342" y="107"/>
                  <a:pt x="322" y="110"/>
                </a:cubicBezTo>
                <a:cubicBezTo>
                  <a:pt x="170" y="157"/>
                  <a:pt x="0" y="0"/>
                  <a:pt x="25" y="186"/>
                </a:cubicBezTo>
                <a:cubicBezTo>
                  <a:pt x="176" y="168"/>
                  <a:pt x="325" y="163"/>
                  <a:pt x="474" y="186"/>
                </a:cubicBezTo>
                <a:cubicBezTo>
                  <a:pt x="527" y="204"/>
                  <a:pt x="491" y="186"/>
                  <a:pt x="474" y="203"/>
                </a:cubicBezTo>
                <a:cubicBezTo>
                  <a:pt x="474" y="203"/>
                  <a:pt x="459" y="254"/>
                  <a:pt x="457" y="254"/>
                </a:cubicBezTo>
                <a:cubicBezTo>
                  <a:pt x="311" y="265"/>
                  <a:pt x="164" y="259"/>
                  <a:pt x="17" y="262"/>
                </a:cubicBezTo>
                <a:cubicBezTo>
                  <a:pt x="55" y="385"/>
                  <a:pt x="398" y="322"/>
                  <a:pt x="398" y="322"/>
                </a:cubicBezTo>
                <a:cubicBezTo>
                  <a:pt x="499" y="300"/>
                  <a:pt x="437" y="361"/>
                  <a:pt x="389" y="364"/>
                </a:cubicBezTo>
                <a:cubicBezTo>
                  <a:pt x="316" y="369"/>
                  <a:pt x="242" y="369"/>
                  <a:pt x="169" y="373"/>
                </a:cubicBezTo>
                <a:cubicBezTo>
                  <a:pt x="132" y="375"/>
                  <a:pt x="96" y="378"/>
                  <a:pt x="59" y="381"/>
                </a:cubicBezTo>
                <a:cubicBezTo>
                  <a:pt x="68" y="387"/>
                  <a:pt x="78" y="390"/>
                  <a:pt x="85" y="398"/>
                </a:cubicBezTo>
                <a:cubicBezTo>
                  <a:pt x="101" y="416"/>
                  <a:pt x="127" y="457"/>
                  <a:pt x="127" y="457"/>
                </a:cubicBezTo>
                <a:cubicBezTo>
                  <a:pt x="214" y="452"/>
                  <a:pt x="302" y="430"/>
                  <a:pt x="389" y="440"/>
                </a:cubicBezTo>
                <a:cubicBezTo>
                  <a:pt x="399" y="441"/>
                  <a:pt x="400" y="457"/>
                  <a:pt x="406" y="466"/>
                </a:cubicBezTo>
                <a:cubicBezTo>
                  <a:pt x="398" y="472"/>
                  <a:pt x="384" y="473"/>
                  <a:pt x="381" y="483"/>
                </a:cubicBezTo>
                <a:cubicBezTo>
                  <a:pt x="372" y="510"/>
                  <a:pt x="392" y="546"/>
                  <a:pt x="373" y="567"/>
                </a:cubicBezTo>
                <a:cubicBezTo>
                  <a:pt x="372" y="568"/>
                  <a:pt x="256" y="550"/>
                  <a:pt x="254" y="550"/>
                </a:cubicBezTo>
                <a:cubicBezTo>
                  <a:pt x="175" y="525"/>
                  <a:pt x="238" y="542"/>
                  <a:pt x="59" y="54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25" name="Freeform 29"/>
          <p:cNvSpPr>
            <a:spLocks/>
          </p:cNvSpPr>
          <p:nvPr/>
        </p:nvSpPr>
        <p:spPr bwMode="auto">
          <a:xfrm>
            <a:off x="1835150" y="3284538"/>
            <a:ext cx="792163" cy="1081087"/>
          </a:xfrm>
          <a:custGeom>
            <a:avLst/>
            <a:gdLst>
              <a:gd name="T0" fmla="*/ 109 w 525"/>
              <a:gd name="T1" fmla="*/ 476 h 604"/>
              <a:gd name="T2" fmla="*/ 83 w 525"/>
              <a:gd name="T3" fmla="*/ 468 h 604"/>
              <a:gd name="T4" fmla="*/ 49 w 525"/>
              <a:gd name="T5" fmla="*/ 392 h 604"/>
              <a:gd name="T6" fmla="*/ 15 w 525"/>
              <a:gd name="T7" fmla="*/ 95 h 604"/>
              <a:gd name="T8" fmla="*/ 24 w 525"/>
              <a:gd name="T9" fmla="*/ 19 h 604"/>
              <a:gd name="T10" fmla="*/ 439 w 525"/>
              <a:gd name="T11" fmla="*/ 19 h 604"/>
              <a:gd name="T12" fmla="*/ 498 w 525"/>
              <a:gd name="T13" fmla="*/ 36 h 604"/>
              <a:gd name="T14" fmla="*/ 507 w 525"/>
              <a:gd name="T15" fmla="*/ 61 h 604"/>
              <a:gd name="T16" fmla="*/ 524 w 525"/>
              <a:gd name="T17" fmla="*/ 87 h 604"/>
              <a:gd name="T18" fmla="*/ 498 w 525"/>
              <a:gd name="T19" fmla="*/ 163 h 604"/>
              <a:gd name="T20" fmla="*/ 464 w 525"/>
              <a:gd name="T21" fmla="*/ 460 h 604"/>
              <a:gd name="T22" fmla="*/ 354 w 525"/>
              <a:gd name="T23" fmla="*/ 536 h 604"/>
              <a:gd name="T24" fmla="*/ 210 w 525"/>
              <a:gd name="T25" fmla="*/ 578 h 604"/>
              <a:gd name="T26" fmla="*/ 202 w 525"/>
              <a:gd name="T27" fmla="*/ 604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25" h="604">
                <a:moveTo>
                  <a:pt x="109" y="476"/>
                </a:moveTo>
                <a:cubicBezTo>
                  <a:pt x="100" y="473"/>
                  <a:pt x="88" y="475"/>
                  <a:pt x="83" y="468"/>
                </a:cubicBezTo>
                <a:cubicBezTo>
                  <a:pt x="67" y="446"/>
                  <a:pt x="65" y="415"/>
                  <a:pt x="49" y="392"/>
                </a:cubicBezTo>
                <a:cubicBezTo>
                  <a:pt x="19" y="295"/>
                  <a:pt x="41" y="193"/>
                  <a:pt x="15" y="95"/>
                </a:cubicBezTo>
                <a:cubicBezTo>
                  <a:pt x="18" y="70"/>
                  <a:pt x="0" y="28"/>
                  <a:pt x="24" y="19"/>
                </a:cubicBezTo>
                <a:cubicBezTo>
                  <a:pt x="73" y="0"/>
                  <a:pt x="394" y="17"/>
                  <a:pt x="439" y="19"/>
                </a:cubicBezTo>
                <a:cubicBezTo>
                  <a:pt x="459" y="24"/>
                  <a:pt x="483" y="22"/>
                  <a:pt x="498" y="36"/>
                </a:cubicBezTo>
                <a:cubicBezTo>
                  <a:pt x="504" y="42"/>
                  <a:pt x="503" y="53"/>
                  <a:pt x="507" y="61"/>
                </a:cubicBezTo>
                <a:cubicBezTo>
                  <a:pt x="512" y="70"/>
                  <a:pt x="518" y="78"/>
                  <a:pt x="524" y="87"/>
                </a:cubicBezTo>
                <a:cubicBezTo>
                  <a:pt x="515" y="112"/>
                  <a:pt x="507" y="138"/>
                  <a:pt x="498" y="163"/>
                </a:cubicBezTo>
                <a:cubicBezTo>
                  <a:pt x="493" y="307"/>
                  <a:pt x="525" y="366"/>
                  <a:pt x="464" y="460"/>
                </a:cubicBezTo>
                <a:cubicBezTo>
                  <a:pt x="442" y="528"/>
                  <a:pt x="414" y="515"/>
                  <a:pt x="354" y="536"/>
                </a:cubicBezTo>
                <a:cubicBezTo>
                  <a:pt x="320" y="587"/>
                  <a:pt x="264" y="561"/>
                  <a:pt x="210" y="578"/>
                </a:cubicBezTo>
                <a:cubicBezTo>
                  <a:pt x="207" y="587"/>
                  <a:pt x="202" y="604"/>
                  <a:pt x="202" y="604"/>
                </a:cubicBezTo>
              </a:path>
            </a:pathLst>
          </a:custGeom>
          <a:noFill/>
          <a:ln w="38100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1116013" y="37163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solidFill>
                  <a:schemeClr val="hlink"/>
                </a:solidFill>
              </a:rPr>
              <a:t>大腸</a:t>
            </a:r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1979613" y="4292600"/>
            <a:ext cx="142875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042988" y="4292600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肛門</a:t>
            </a:r>
          </a:p>
        </p:txBody>
      </p:sp>
      <p:sp>
        <p:nvSpPr>
          <p:cNvPr id="4132" name="WordArt 36"/>
          <p:cNvSpPr>
            <a:spLocks noChangeArrowheads="1" noChangeShapeType="1" noTextEdit="1"/>
          </p:cNvSpPr>
          <p:nvPr/>
        </p:nvSpPr>
        <p:spPr bwMode="auto">
          <a:xfrm>
            <a:off x="1908175" y="4437063"/>
            <a:ext cx="373063" cy="3000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便</a:t>
            </a:r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4716463" y="1268413"/>
            <a:ext cx="4103687" cy="331152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4" name="Oval 38"/>
          <p:cNvSpPr>
            <a:spLocks noChangeArrowheads="1"/>
          </p:cNvSpPr>
          <p:nvPr/>
        </p:nvSpPr>
        <p:spPr bwMode="auto">
          <a:xfrm>
            <a:off x="2700338" y="155733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6" name="Oval 40"/>
          <p:cNvSpPr>
            <a:spLocks noChangeArrowheads="1"/>
          </p:cNvSpPr>
          <p:nvPr/>
        </p:nvSpPr>
        <p:spPr bwMode="auto">
          <a:xfrm rot="1208381">
            <a:off x="1835150" y="3141663"/>
            <a:ext cx="360363" cy="714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971550" y="30686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solidFill>
                  <a:srgbClr val="FF6600"/>
                </a:solidFill>
              </a:rPr>
              <a:t>すい臓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5" dur="2000" fill="hold"/>
                                        <p:tgtEl>
                                          <p:spTgt spid="413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7" dur="2000" fill="hold"/>
                                        <p:tgtEl>
                                          <p:spTgt spid="413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509 L -0.44097 -0.19398 " pathEditMode="relative" rAng="0" ptsTypes="AA">
                                      <p:cBhvr>
                                        <p:cTn id="141" dur="5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49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C -0.01007 0.0044 -0.02066 0.00556 -0.0309 0.00972 C -0.03142 0.01181 -0.03125 0.01435 -0.03229 0.01574 C -0.03333 0.01713 -0.03576 0.01597 -0.03681 0.01759 C -0.03802 0.01968 -0.03733 0.02292 -0.03819 0.02546 C -0.03889 0.02755 -0.0401 0.0294 -0.04115 0.03125 C -0.04167 0.03519 -0.04184 0.03912 -0.04253 0.04306 C -0.04323 0.04699 -0.04549 0.05486 -0.04549 0.05509 C -0.0467 0.07245 -0.04462 0.08773 -0.04844 0.10394 C -0.04913 0.11829 -0.05191 0.15556 -0.04844 0.1706 C -0.04792 0.17315 -0.04444 0.17176 -0.04253 0.17245 C -0.04931 0.17569 -0.05208 0.17245 -0.05434 0.18241 C -0.05243 0.19028 -0.05226 0.19306 -0.04705 0.19792 C -0.03976 0.19167 -0.03976 0.19398 -0.03385 0.20185 C -0.03819 0.20579 -0.04201 0.20764 -0.04705 0.20972 C -0.04566 0.22616 -0.04913 0.23333 -0.03819 0.23727 C -0.03524 0.23657 -0.03229 0.23403 -0.02934 0.23519 C -0.02778 0.23588 -0.02726 0.23935 -0.02795 0.2412 C -0.02865 0.24306 -0.03073 0.24282 -0.03229 0.24306 C -0.04653 0.24421 -0.06076 0.24444 -0.075 0.24514 C -0.07604 0.24977 -0.07847 0.25602 -0.075 0.26065 C -0.07396 0.26204 -0.07205 0.25949 -0.07049 0.2588 C -0.06337 0.25972 -0.05399 0.26389 -0.04705 0.26065 C -0.04115 0.26574 -0.03455 0.26736 -0.02795 0.2706 C -0.02101 0.26806 -0.01597 0.2662 -0.00885 0.26852 C -0.00937 0.27106 -0.01024 0.27361 -0.01024 0.27639 C -0.01024 0.28634 -0.00538 0.2794 -0.01319 0.28634 C -0.02431 0.27639 -0.02726 0.28079 -0.0441 0.28241 C -0.05729 0.28796 -0.10521 0.27917 -0.08385 0.28819 C -0.07882 0.29444 -0.07274 0.29907 -0.06615 0.30185 C -0.05312 0.31366 -0.02847 0.30648 -0.01615 0.30579 C -0.03264 0.29884 -0.05 0.31111 -0.06615 0.31574 C -0.06354 0.34167 -0.06163 0.33333 -0.03819 0.33519 C -0.03038 0.33194 -0.03073 0.32384 -0.02795 0.33519 C -0.02917 0.34606 -0.02691 0.35718 -0.03524 0.36065 C -0.04549 0.35995 -0.0559 0.36111 -0.06615 0.3588 C -0.06788 0.35833 -0.06771 0.3544 -0.0691 0.35301 C -0.07031 0.35162 -0.07205 0.35162 -0.07344 0.35093 C -0.07535 0.34375 -0.07674 0.34074 -0.075 0.33333 C -0.07639 0.32523 -0.07726 0.31551 -0.07934 0.30787 C -0.08003 0.30556 -0.08142 0.30394 -0.08229 0.30185 C -0.08299 0.3 -0.08333 0.29792 -0.08385 0.29606 C -0.07934 0.27847 -0.0842 0.2581 -0.08229 0.23912 C -0.05816 0.24167 -0.03611 0.24745 -0.01181 0.24907 C -0.00556 0.25324 -0.00208 0.25556 -2.77778E-7 0.26458 C -0.00608 0.29074 0.00052 0.32269 -0.01181 0.34699 C -0.01319 0.35278 -0.01285 0.36019 -0.01615 0.36458 C -0.01719 0.36597 -0.0191 0.36574 -0.02049 0.36667 C -0.02899 0.37245 -0.03767 0.37523 -0.04705 0.37847 C -0.0533 0.38333 -0.05799 0.38542 -0.06458 0.38819 C -0.06684 0.39653 -0.06615 0.3919 -0.06615 0.40185 " pathEditMode="relative" rAng="0" ptsTypes="ffffffffffffffffffffffffffffffffffffffffffffffffffA">
                                      <p:cBhvr>
                                        <p:cTn id="150" dur="5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-2.22222E-6 L 7.5E-6 0.13658 " pathEditMode="relative" ptsTypes="AA">
                                      <p:cBhvr>
                                        <p:cTn id="159" dur="2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26" grpId="0"/>
      <p:bldP spid="4128" grpId="0"/>
      <p:bldP spid="41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627313" y="333375"/>
            <a:ext cx="18288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FF00"/>
                </a:solidFill>
                <a:latin typeface="ＭＳ Ｐゴシック" panose="020B0600070205080204" pitchFamily="50" charset="-128"/>
              </a:rPr>
              <a:t>炭水化物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835150" y="333375"/>
            <a:ext cx="504825" cy="4333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米</a:t>
            </a:r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539750" y="1341438"/>
            <a:ext cx="358775" cy="3816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化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器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官</a:t>
            </a:r>
          </a:p>
        </p:txBody>
      </p:sp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1331913" y="1341438"/>
            <a:ext cx="4445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口</a:t>
            </a:r>
          </a:p>
        </p:txBody>
      </p:sp>
      <p:sp>
        <p:nvSpPr>
          <p:cNvPr id="5137" name="WordArt 17"/>
          <p:cNvSpPr>
            <a:spLocks noChangeArrowheads="1" noChangeShapeType="1" noTextEdit="1"/>
          </p:cNvSpPr>
          <p:nvPr/>
        </p:nvSpPr>
        <p:spPr bwMode="auto">
          <a:xfrm>
            <a:off x="1258888" y="3284538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</a:t>
            </a:r>
          </a:p>
        </p:txBody>
      </p:sp>
      <p:sp>
        <p:nvSpPr>
          <p:cNvPr id="5138" name="WordArt 18"/>
          <p:cNvSpPr>
            <a:spLocks noChangeArrowheads="1" noChangeShapeType="1" noTextEdit="1"/>
          </p:cNvSpPr>
          <p:nvPr/>
        </p:nvSpPr>
        <p:spPr bwMode="auto">
          <a:xfrm>
            <a:off x="1042988" y="5589588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小腸</a:t>
            </a:r>
          </a:p>
        </p:txBody>
      </p:sp>
      <p:sp>
        <p:nvSpPr>
          <p:cNvPr id="5151" name="AutoShape 31"/>
          <p:cNvSpPr>
            <a:spLocks noChangeArrowheads="1"/>
          </p:cNvSpPr>
          <p:nvPr/>
        </p:nvSpPr>
        <p:spPr bwMode="auto">
          <a:xfrm>
            <a:off x="1476375" y="4581525"/>
            <a:ext cx="142875" cy="863600"/>
          </a:xfrm>
          <a:prstGeom prst="downArrow">
            <a:avLst>
              <a:gd name="adj1" fmla="val 50000"/>
              <a:gd name="adj2" fmla="val 15111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5152" name="WordArt 32"/>
          <p:cNvSpPr>
            <a:spLocks noChangeArrowheads="1" noChangeShapeType="1" noTextEdit="1"/>
          </p:cNvSpPr>
          <p:nvPr/>
        </p:nvSpPr>
        <p:spPr bwMode="auto">
          <a:xfrm>
            <a:off x="2124075" y="1341438"/>
            <a:ext cx="1655763" cy="358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かみくだく</a:t>
            </a:r>
          </a:p>
        </p:txBody>
      </p:sp>
      <p:sp>
        <p:nvSpPr>
          <p:cNvPr id="5153" name="WordArt 33"/>
          <p:cNvSpPr>
            <a:spLocks noChangeArrowheads="1" noChangeShapeType="1" noTextEdit="1"/>
          </p:cNvSpPr>
          <p:nvPr/>
        </p:nvSpPr>
        <p:spPr bwMode="auto">
          <a:xfrm>
            <a:off x="2124075" y="2276475"/>
            <a:ext cx="3960813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だ液（アミラーゼ）が分解する</a:t>
            </a:r>
          </a:p>
        </p:txBody>
      </p:sp>
      <p:sp>
        <p:nvSpPr>
          <p:cNvPr id="5154" name="WordArt 34"/>
          <p:cNvSpPr>
            <a:spLocks noChangeArrowheads="1" noChangeShapeType="1" noTextEdit="1"/>
          </p:cNvSpPr>
          <p:nvPr/>
        </p:nvSpPr>
        <p:spPr bwMode="auto">
          <a:xfrm>
            <a:off x="2195513" y="4076700"/>
            <a:ext cx="3889375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すい液（アミラーゼ）が分解する</a:t>
            </a:r>
          </a:p>
        </p:txBody>
      </p:sp>
      <p:sp>
        <p:nvSpPr>
          <p:cNvPr id="5155" name="WordArt 35"/>
          <p:cNvSpPr>
            <a:spLocks noChangeArrowheads="1" noChangeShapeType="1" noTextEdit="1"/>
          </p:cNvSpPr>
          <p:nvPr/>
        </p:nvSpPr>
        <p:spPr bwMode="auto">
          <a:xfrm>
            <a:off x="2268538" y="5516563"/>
            <a:ext cx="4968875" cy="5032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腸液がブドウ糖にまで分解し吸収する</a:t>
            </a:r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>
            <a:off x="2987675" y="263683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>
            <a:off x="3276600" y="450850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>
            <a:off x="2268538" y="602138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59" name="Line 39"/>
          <p:cNvSpPr>
            <a:spLocks noChangeShapeType="1"/>
          </p:cNvSpPr>
          <p:nvPr/>
        </p:nvSpPr>
        <p:spPr bwMode="auto">
          <a:xfrm>
            <a:off x="3779838" y="2636838"/>
            <a:ext cx="8636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 flipV="1">
            <a:off x="3851275" y="3789363"/>
            <a:ext cx="7207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 flipV="1">
            <a:off x="2555875" y="3716338"/>
            <a:ext cx="431800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62" name="WordArt 42"/>
          <p:cNvSpPr>
            <a:spLocks noChangeArrowheads="1" noChangeShapeType="1" noTextEdit="1"/>
          </p:cNvSpPr>
          <p:nvPr/>
        </p:nvSpPr>
        <p:spPr bwMode="auto">
          <a:xfrm>
            <a:off x="2484438" y="3141663"/>
            <a:ext cx="4679950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液中の消化酵素のはたらき</a:t>
            </a:r>
          </a:p>
        </p:txBody>
      </p:sp>
      <p:sp>
        <p:nvSpPr>
          <p:cNvPr id="5189" name="AutoShape 69"/>
          <p:cNvSpPr>
            <a:spLocks noChangeArrowheads="1"/>
          </p:cNvSpPr>
          <p:nvPr/>
        </p:nvSpPr>
        <p:spPr bwMode="auto">
          <a:xfrm>
            <a:off x="1476375" y="2276475"/>
            <a:ext cx="142875" cy="863600"/>
          </a:xfrm>
          <a:prstGeom prst="downArrow">
            <a:avLst>
              <a:gd name="adj1" fmla="val 50000"/>
              <a:gd name="adj2" fmla="val 15111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5190" name="WordArt 70"/>
          <p:cNvSpPr>
            <a:spLocks noChangeArrowheads="1" noChangeShapeType="1" noTextEdit="1"/>
          </p:cNvSpPr>
          <p:nvPr/>
        </p:nvSpPr>
        <p:spPr bwMode="auto">
          <a:xfrm>
            <a:off x="1042988" y="4149725"/>
            <a:ext cx="863600" cy="288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すい臓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C -1.66667E-6 0.00185 -0.00156 0.04074 0.00451 0.05278 C 0.00747 0.05879 0.01354 0.06296 0.01771 0.06666 C 0.03247 0.07963 0.04722 0.08217 0.06476 0.08426 C 0.07205 0.09074 0.07083 0.09722 0.07361 0.10764 C 0.0724 0.12129 0.07413 0.12801 0.06632 0.13518 C 0.06858 0.14491 0.06632 0.1456 0.06042 0.15092 C 0.05955 0.15416 0.05816 0.16065 0.0559 0.16273 C 0.05017 0.16782 0.03125 0.16829 0.02795 0.16852 C 0.01875 0.17245 0.0125 0.17986 0.00295 0.18217 C -0.00174 0.19166 -0.00625 0.19004 -0.01319 0.19606 C -0.01771 0.20486 -0.01667 0.21204 -0.025 0.21551 C -0.02552 0.21829 -0.02674 0.22639 -0.02795 0.2294 C -0.03628 0.24977 -0.03177 0.23333 -0.03524 0.24699 C -0.03663 0.26666 -0.03924 0.28866 -0.02795 0.3037 C -0.02083 0.30069 -0.01927 0.30579 -0.01319 0.30972 C -0.00955 0.31204 -0.00104 0.31319 0.00156 0.31366 C 0.00781 0.3162 0.01302 0.32083 0.01927 0.32338 C 0.02517 0.33634 0.03021 0.34791 0.03837 0.35879 C 0.04097 0.36967 0.03733 0.38055 0.02951 0.38426 C 0.02483 0.37454 0.0283 0.37778 0.02361 0.38426 C 0.0224 0.38588 0.02066 0.3868 0.01927 0.38819 C 0.01684 0.39699 0.01806 0.39861 0.01181 0.4037 C 0.00972 0.41296 0.00868 0.41504 0.00156 0.41759 C -0.00417 0.425 -0.00608 0.43356 -0.01163 0.44097 C -0.01545 0.45579 -0.0099 0.43842 -0.01753 0.45092 C -0.01806 0.45162 -0.02031 0.4618 -0.02049 0.46273 C -0.02101 0.46921 -0.0224 0.47569 -0.02205 0.48217 C -0.0217 0.48912 -0.01788 0.48819 -0.01458 0.49004 C -0.00937 0.49305 -0.00538 0.49745 -1.66667E-6 0.5 C 0.00243 0.50879 0.00469 0.50648 0.01042 0.51157 C 0.00816 0.52824 0.00504 0.5412 -0.00573 0.55092 C -0.00677 0.55278 -0.00729 0.55532 -0.00868 0.55671 C -0.0099 0.5581 -0.01302 0.55671 -0.01319 0.55879 C -0.01493 0.5743 -0.01094 0.59629 -0.00434 0.60972 C 0.00017 0.64143 0.03611 0.64305 0.05451 0.64491 C 0.06233 0.6456 0.07014 0.64629 0.07795 0.64699 C 0.09948 0.6537 0.07604 0.64699 0.12951 0.65092 C 0.13698 0.65139 0.14549 0.65555 0.15295 0.65671 C 0.1559 0.6581 0.15885 0.65926 0.16181 0.66065 C 0.16337 0.66134 0.16632 0.66273 0.16632 0.66273 C 0.17813 0.67847 0.17326 0.6706 0.17795 0.69004 C 0.17899 0.7169 0.18021 0.72778 0.18247 0.75092 C 0.18299 0.75625 0.18316 0.76134 0.18385 0.76666 C 0.1842 0.76921 0.18542 0.7743 0.18542 0.7743 " pathEditMode="relative" ptsTypes="ffffffffffffffffffffffffffffffffffffffffffffA">
                                      <p:cBhvr>
                                        <p:cTn id="72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2051050" y="549275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肉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2771775" y="549275"/>
            <a:ext cx="20383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CC99FF"/>
                </a:solidFill>
                <a:latin typeface="ＭＳ Ｐゴシック" panose="020B0600070205080204" pitchFamily="50" charset="-128"/>
              </a:rPr>
              <a:t>たんぱく質</a:t>
            </a:r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539750" y="1412875"/>
            <a:ext cx="358775" cy="3816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化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器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官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1331913" y="1412875"/>
            <a:ext cx="4445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口</a:t>
            </a:r>
          </a:p>
        </p:txBody>
      </p:sp>
      <p:sp>
        <p:nvSpPr>
          <p:cNvPr id="6154" name="WordArt 10"/>
          <p:cNvSpPr>
            <a:spLocks noChangeArrowheads="1" noChangeShapeType="1" noTextEdit="1"/>
          </p:cNvSpPr>
          <p:nvPr/>
        </p:nvSpPr>
        <p:spPr bwMode="auto">
          <a:xfrm>
            <a:off x="1331913" y="3213100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</a:t>
            </a:r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1042988" y="5300663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小腸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1476375" y="2060575"/>
            <a:ext cx="142875" cy="935038"/>
          </a:xfrm>
          <a:prstGeom prst="downArrow">
            <a:avLst>
              <a:gd name="adj1" fmla="val 50000"/>
              <a:gd name="adj2" fmla="val 16361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1476375" y="4292600"/>
            <a:ext cx="142875" cy="865188"/>
          </a:xfrm>
          <a:prstGeom prst="downArrow">
            <a:avLst>
              <a:gd name="adj1" fmla="val 50000"/>
              <a:gd name="adj2" fmla="val 15138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6158" name="WordArt 14"/>
          <p:cNvSpPr>
            <a:spLocks noChangeArrowheads="1" noChangeShapeType="1" noTextEdit="1"/>
          </p:cNvSpPr>
          <p:nvPr/>
        </p:nvSpPr>
        <p:spPr bwMode="auto">
          <a:xfrm>
            <a:off x="2268538" y="1412875"/>
            <a:ext cx="1655762" cy="358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かみくだく</a:t>
            </a:r>
          </a:p>
        </p:txBody>
      </p:sp>
      <p:sp>
        <p:nvSpPr>
          <p:cNvPr id="6159" name="WordArt 15"/>
          <p:cNvSpPr>
            <a:spLocks noChangeArrowheads="1" noChangeShapeType="1" noTextEdit="1"/>
          </p:cNvSpPr>
          <p:nvPr/>
        </p:nvSpPr>
        <p:spPr bwMode="auto">
          <a:xfrm>
            <a:off x="2268538" y="3284538"/>
            <a:ext cx="5040312" cy="373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胃液（ペプシン）が分解する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2268538" y="3933825"/>
            <a:ext cx="2951162" cy="373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すい液が分解する</a:t>
            </a:r>
          </a:p>
        </p:txBody>
      </p:sp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2268538" y="5300663"/>
            <a:ext cx="5761037" cy="4333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腸液がアミノ酸にまで分解し吸収する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3419475" y="36449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3" name="WordArt 19"/>
          <p:cNvSpPr>
            <a:spLocks noChangeArrowheads="1" noChangeShapeType="1" noTextEdit="1"/>
          </p:cNvSpPr>
          <p:nvPr/>
        </p:nvSpPr>
        <p:spPr bwMode="auto">
          <a:xfrm>
            <a:off x="3132138" y="2205038"/>
            <a:ext cx="4679950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液中の消化酵素のはたらき</a:t>
            </a: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2411413" y="42926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2268538" y="57340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V="1">
            <a:off x="4356100" y="2852738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2700338" y="2852738"/>
            <a:ext cx="792162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2627313" y="2852738"/>
            <a:ext cx="1081087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2" name="WordArt 28"/>
          <p:cNvSpPr>
            <a:spLocks noChangeArrowheads="1" noChangeShapeType="1" noTextEdit="1"/>
          </p:cNvSpPr>
          <p:nvPr/>
        </p:nvSpPr>
        <p:spPr bwMode="auto">
          <a:xfrm>
            <a:off x="1258888" y="3933825"/>
            <a:ext cx="576262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すい臓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856 C 0.00364 0.01597 0.00364 0.02824 0.01007 0.03194 C 0.01284 0.03356 0.01597 0.03333 0.01892 0.03402 C 0.02847 0.04259 0.03333 0.04051 0.04687 0.04189 C 0.04895 0.04259 0.05486 0.04421 0.05711 0.04583 C 0.06024 0.04814 0.06597 0.05347 0.06597 0.0537 C 0.06788 0.06203 0.0684 0.0706 0.07031 0.07916 C 0.06684 0.09398 0.06753 0.09907 0.05711 0.10856 C 0.04878 0.125 0.05312 0.11666 0.04236 0.12615 C 0.03975 0.13125 0.03958 0.1331 0.03507 0.13588 C 0.03229 0.1375 0.02621 0.13981 0.02621 0.14004 C 0.02326 0.14236 0.02031 0.14513 0.01736 0.14768 C 0.01597 0.14907 0.01302 0.15162 0.01302 0.15185 C 0.00954 0.15856 0.00607 0.15833 0.0026 0.16527 C -0.00018 0.17731 0.00191 0.18865 0.00711 0.19861 C 0.00781 0.20463 0.00694 0.21203 0.01007 0.2162 C 0.01232 0.21921 0.01614 0.2199 0.01892 0.22222 C 0.02066 0.22939 0.02395 0.23495 0.02621 0.24189 C 0.0302 0.25416 0.03194 0.26713 0.03645 0.27916 C 0.03906 0.28588 0.03906 0.29213 0.04236 0.29861 C 0.04496 0.33796 0.04496 0.32592 0.04236 0.38287 C 0.04184 0.3956 0.03975 0.40277 0.03055 0.40648 C 0.02031 0.4206 0.0085 0.42384 -0.00608 0.42615 C -0.01059 0.43194 -0.01372 0.43518 -0.01945 0.43796 C -0.02136 0.44189 -0.02327 0.4456 -0.02518 0.44953 C -0.02691 0.45301 -0.02813 0.46134 -0.02813 0.46157 C -0.02743 0.4831 -0.03282 0.5081 -0.01945 0.52222 C 0.0368 0.52037 0.09218 0.52176 0.14826 0.52615 C 0.14965 0.52754 0.15104 0.52916 0.1526 0.53009 C 0.15399 0.53101 0.15607 0.53055 0.15711 0.53194 C 0.15989 0.53564 0.16076 0.54143 0.16302 0.54583 C 0.16145 0.56111 0.16163 0.56319 0.15416 0.57314 C 0.15 0.58935 0.15625 0.56944 0.14826 0.58287 C 0.14253 0.59236 0.15225 0.5868 0.14236 0.59074 C 0.13819 0.60902 0.14253 0.62824 0.14687 0.64583 C 0.14791 0.65023 0.14774 0.65555 0.14982 0.65949 C 0.1526 0.66458 0.15659 0.66851 0.16007 0.67314 C 0.16319 0.67731 0.16354 0.68287 0.16892 0.68287 " pathEditMode="relative" rAng="0" ptsTypes="fffffffffffffffffffffffffffffffffffffA">
                                      <p:cBhvr>
                                        <p:cTn id="68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5" y="3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3563938" y="476250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脂肪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>
            <a:off x="2771775" y="476250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油</a:t>
            </a:r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539750" y="1484313"/>
            <a:ext cx="358775" cy="3816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化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器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官</a:t>
            </a: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1331913" y="1484313"/>
            <a:ext cx="4445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口</a:t>
            </a: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1331913" y="3141663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</a:t>
            </a: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1042988" y="5300663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小腸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1476375" y="2133600"/>
            <a:ext cx="142875" cy="863600"/>
          </a:xfrm>
          <a:prstGeom prst="downArrow">
            <a:avLst>
              <a:gd name="adj1" fmla="val 50000"/>
              <a:gd name="adj2" fmla="val 15111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1476375" y="4292600"/>
            <a:ext cx="142875" cy="936625"/>
          </a:xfrm>
          <a:prstGeom prst="downArrow">
            <a:avLst>
              <a:gd name="adj1" fmla="val 50000"/>
              <a:gd name="adj2" fmla="val 16388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182" name="WordArt 14"/>
          <p:cNvSpPr>
            <a:spLocks noChangeArrowheads="1" noChangeShapeType="1" noTextEdit="1"/>
          </p:cNvSpPr>
          <p:nvPr/>
        </p:nvSpPr>
        <p:spPr bwMode="auto">
          <a:xfrm>
            <a:off x="2268538" y="3141663"/>
            <a:ext cx="3455987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胃液（リパーゼ）が分解する</a:t>
            </a:r>
          </a:p>
        </p:txBody>
      </p:sp>
      <p:sp>
        <p:nvSpPr>
          <p:cNvPr id="7183" name="WordArt 15"/>
          <p:cNvSpPr>
            <a:spLocks noChangeArrowheads="1" noChangeShapeType="1" noTextEdit="1"/>
          </p:cNvSpPr>
          <p:nvPr/>
        </p:nvSpPr>
        <p:spPr bwMode="auto">
          <a:xfrm>
            <a:off x="2195513" y="3860800"/>
            <a:ext cx="3671887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すい液（リパーゼ）が分解する</a:t>
            </a:r>
          </a:p>
        </p:txBody>
      </p:sp>
      <p:sp>
        <p:nvSpPr>
          <p:cNvPr id="7184" name="WordArt 16"/>
          <p:cNvSpPr>
            <a:spLocks noChangeArrowheads="1" noChangeShapeType="1" noTextEdit="1"/>
          </p:cNvSpPr>
          <p:nvPr/>
        </p:nvSpPr>
        <p:spPr bwMode="auto">
          <a:xfrm>
            <a:off x="2268538" y="5300663"/>
            <a:ext cx="5761037" cy="4333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分解されたグリセリンと脂肪酸を吸収する</a:t>
            </a: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3059113" y="3573463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3203575" y="42211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87" name="WordArt 19"/>
          <p:cNvSpPr>
            <a:spLocks noChangeArrowheads="1" noChangeShapeType="1" noTextEdit="1"/>
          </p:cNvSpPr>
          <p:nvPr/>
        </p:nvSpPr>
        <p:spPr bwMode="auto">
          <a:xfrm>
            <a:off x="3132138" y="2205038"/>
            <a:ext cx="4679950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液中の消化酵素のはたらき</a:t>
            </a:r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3635375" y="2852738"/>
            <a:ext cx="10080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V="1">
            <a:off x="3924300" y="2852738"/>
            <a:ext cx="11525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91" name="WordArt 23"/>
          <p:cNvSpPr>
            <a:spLocks noChangeArrowheads="1" noChangeShapeType="1" noTextEdit="1"/>
          </p:cNvSpPr>
          <p:nvPr/>
        </p:nvSpPr>
        <p:spPr bwMode="auto">
          <a:xfrm>
            <a:off x="1258888" y="3860800"/>
            <a:ext cx="576262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すい臓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1227 C -0.01145 -0.00972 -0.02204 -0.00533 -0.03281 -0.00232 C -0.03611 0.00416 -0.04497 0.01296 -0.05053 0.01528 C -0.05747 0.02893 -0.05348 0.02453 -0.06076 0.03102 C -0.0677 0.04491 -0.06372 0.04028 -0.07119 0.04676 C -0.07796 0.06412 -0.07935 0.08518 -0.08733 0.10162 C -0.08594 0.1118 -0.0856 0.1169 -0.08143 0.125 C -0.08072 0.13264 -0.07968 0.14953 -0.07553 0.15648 C -0.07292 0.16088 -0.06667 0.16828 -0.06667 0.16852 C -0.06614 0.17153 -0.06702 0.17569 -0.06528 0.17801 C -0.06441 0.17916 -0.05087 0.18287 -0.04757 0.18403 C -0.03646 0.20578 -0.04601 0.22801 -0.05504 0.24676 C -0.05695 0.25069 -0.05954 0.25393 -0.06076 0.25833 C -0.06129 0.26041 -0.06129 0.26296 -0.06233 0.26435 C -0.06337 0.26574 -0.06528 0.26551 -0.06667 0.2662 C -0.06962 0.27222 -0.07257 0.27801 -0.07553 0.28403 C -0.07657 0.28588 -0.07848 0.28981 -0.07848 0.29004 C -0.08803 0.33773 -0.0625 0.32176 -0.03004 0.32315 C -0.01631 0.32662 -0.0144 0.33078 -0.00347 0.34074 C -0.00052 0.35347 -0.00451 0.34051 0.00244 0.35069 C 0.01355 0.3669 0.00938 0.36759 0.02448 0.37407 C 0.03247 0.38125 0.03872 0.38935 0.04792 0.39375 C 0.04948 0.39629 0.0507 0.3993 0.05244 0.40162 C 0.05365 0.40324 0.05573 0.4037 0.05678 0.40555 C 0.05938 0.40972 0.05938 0.41574 0.06268 0.41921 C 0.06441 0.42106 0.06685 0.42129 0.06858 0.42315 C 0.07084 0.42546 0.07205 0.42916 0.07448 0.43102 C 0.08178 0.4368 0.09566 0.43611 0.10244 0.4368 C 0.12622 0.43078 0.14879 0.43472 0.17153 0.44282 C 0.17396 0.45254 0.17171 0.4456 0.17744 0.45648 C 0.17952 0.46041 0.18334 0.46828 0.18334 0.46852 C 0.1849 0.47662 0.18698 0.48264 0.19063 0.48981 C 0.18959 0.49375 0.18941 0.49815 0.18768 0.50162 C 0.18664 0.50347 0.1856 0.50532 0.18473 0.50741 C 0.18126 0.51666 0.18021 0.52616 0.17587 0.53495 C 0.17344 0.53148 0.16997 0.52315 0.16997 0.53495 C 0.16997 0.5794 0.16962 0.62384 0.17153 0.66828 C 0.17171 0.67199 0.18282 0.67523 0.18473 0.67616 C 0.20504 0.67453 0.22483 0.67315 0.24497 0.67801 C 0.24705 0.67847 0.26251 0.68333 0.26268 0.68403 C 0.26389 0.68889 0.26268 0.69444 0.26268 0.69953 " pathEditMode="relative" rAng="0" ptsTypes="ffffffffffffffffffffffffffffffffffffffffA">
                                      <p:cBhvr>
                                        <p:cTn id="56" dur="5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3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539750" y="5300663"/>
            <a:ext cx="8280400" cy="5032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accent2"/>
                </a:solidFill>
                <a:latin typeface="ＭＳ Ｐゴシック" panose="020B0600070205080204" pitchFamily="50" charset="-128"/>
              </a:rPr>
              <a:t>消化酵素は何回位、半分に切って消化できる大きさにするのだろうか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827088" y="549275"/>
            <a:ext cx="5761037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消化酵素は食物を細かく切る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11188" y="1628775"/>
            <a:ext cx="1727200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1476375" y="1628775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348038" y="1628775"/>
            <a:ext cx="863600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348038" y="2565400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5076825" y="2492375"/>
            <a:ext cx="8636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5510213" y="249237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6877050" y="2492375"/>
            <a:ext cx="4318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6877050" y="29972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8172450" y="2852738"/>
            <a:ext cx="43180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8388350" y="28527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8316913" y="4076700"/>
            <a:ext cx="21590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8316913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7092950" y="4365625"/>
            <a:ext cx="2159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8237" name="Group 45"/>
          <p:cNvGrpSpPr>
            <a:grpSpLocks/>
          </p:cNvGrpSpPr>
          <p:nvPr/>
        </p:nvGrpSpPr>
        <p:grpSpPr bwMode="auto">
          <a:xfrm>
            <a:off x="4427538" y="2781300"/>
            <a:ext cx="576262" cy="457200"/>
            <a:chOff x="2517" y="2432"/>
            <a:chExt cx="499" cy="379"/>
          </a:xfrm>
        </p:grpSpPr>
        <p:grpSp>
          <p:nvGrpSpPr>
            <p:cNvPr id="8235" name="Group 43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32" name="WordArt 40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33" name="Line 41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34" name="WordArt 4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36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8238" name="Group 46"/>
          <p:cNvGrpSpPr>
            <a:grpSpLocks/>
          </p:cNvGrpSpPr>
          <p:nvPr/>
        </p:nvGrpSpPr>
        <p:grpSpPr bwMode="auto">
          <a:xfrm>
            <a:off x="7524750" y="4149725"/>
            <a:ext cx="576263" cy="457200"/>
            <a:chOff x="2517" y="2432"/>
            <a:chExt cx="499" cy="379"/>
          </a:xfrm>
        </p:grpSpPr>
        <p:grpSp>
          <p:nvGrpSpPr>
            <p:cNvPr id="8239" name="Group 47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40" name="WordArt 4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41" name="Line 49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42" name="WordArt 50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43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8244" name="Group 52"/>
          <p:cNvGrpSpPr>
            <a:grpSpLocks/>
          </p:cNvGrpSpPr>
          <p:nvPr/>
        </p:nvGrpSpPr>
        <p:grpSpPr bwMode="auto">
          <a:xfrm>
            <a:off x="2555875" y="2781300"/>
            <a:ext cx="576263" cy="457200"/>
            <a:chOff x="2517" y="2432"/>
            <a:chExt cx="499" cy="379"/>
          </a:xfrm>
        </p:grpSpPr>
        <p:grpSp>
          <p:nvGrpSpPr>
            <p:cNvPr id="8245" name="Group 53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46" name="WordArt 54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47" name="Line 55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48" name="WordArt 56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49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8250" name="Group 58"/>
          <p:cNvGrpSpPr>
            <a:grpSpLocks/>
          </p:cNvGrpSpPr>
          <p:nvPr/>
        </p:nvGrpSpPr>
        <p:grpSpPr bwMode="auto">
          <a:xfrm>
            <a:off x="7524750" y="2852738"/>
            <a:ext cx="576263" cy="457200"/>
            <a:chOff x="2517" y="2432"/>
            <a:chExt cx="499" cy="379"/>
          </a:xfrm>
        </p:grpSpPr>
        <p:grpSp>
          <p:nvGrpSpPr>
            <p:cNvPr id="8251" name="Group 59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52" name="WordArt 60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53" name="Line 61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54" name="WordArt 6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55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8256" name="Group 64"/>
          <p:cNvGrpSpPr>
            <a:grpSpLocks/>
          </p:cNvGrpSpPr>
          <p:nvPr/>
        </p:nvGrpSpPr>
        <p:grpSpPr bwMode="auto">
          <a:xfrm>
            <a:off x="6156325" y="2781300"/>
            <a:ext cx="576263" cy="457200"/>
            <a:chOff x="2517" y="2432"/>
            <a:chExt cx="499" cy="379"/>
          </a:xfrm>
        </p:grpSpPr>
        <p:grpSp>
          <p:nvGrpSpPr>
            <p:cNvPr id="8257" name="Group 65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58" name="WordArt 66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59" name="Line 67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60" name="WordArt 6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61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8262" name="Group 70"/>
          <p:cNvGrpSpPr>
            <a:grpSpLocks/>
          </p:cNvGrpSpPr>
          <p:nvPr/>
        </p:nvGrpSpPr>
        <p:grpSpPr bwMode="auto">
          <a:xfrm>
            <a:off x="8101013" y="3500438"/>
            <a:ext cx="576262" cy="457200"/>
            <a:chOff x="2517" y="2432"/>
            <a:chExt cx="499" cy="379"/>
          </a:xfrm>
        </p:grpSpPr>
        <p:grpSp>
          <p:nvGrpSpPr>
            <p:cNvPr id="8263" name="Group 71"/>
            <p:cNvGrpSpPr>
              <a:grpSpLocks/>
            </p:cNvGrpSpPr>
            <p:nvPr/>
          </p:nvGrpSpPr>
          <p:grpSpPr bwMode="auto">
            <a:xfrm>
              <a:off x="2699" y="2432"/>
              <a:ext cx="317" cy="379"/>
              <a:chOff x="2699" y="2069"/>
              <a:chExt cx="499" cy="742"/>
            </a:xfrm>
          </p:grpSpPr>
          <p:sp>
            <p:nvSpPr>
              <p:cNvPr id="8264" name="WordArt 7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069"/>
                <a:ext cx="144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１</a:t>
                </a:r>
              </a:p>
            </p:txBody>
          </p:sp>
          <p:sp>
            <p:nvSpPr>
              <p:cNvPr id="8265" name="Line 73"/>
              <p:cNvSpPr>
                <a:spLocks noChangeShapeType="1"/>
              </p:cNvSpPr>
              <p:nvPr/>
            </p:nvSpPr>
            <p:spPr bwMode="auto">
              <a:xfrm>
                <a:off x="2699" y="2432"/>
                <a:ext cx="499" cy="0"/>
              </a:xfrm>
              <a:prstGeom prst="line">
                <a:avLst/>
              </a:prstGeom>
              <a:noFill/>
              <a:ln w="444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66" name="WordArt 74"/>
              <p:cNvSpPr>
                <a:spLocks noChangeArrowheads="1" noChangeShapeType="1" noTextEdit="1"/>
              </p:cNvSpPr>
              <p:nvPr/>
            </p:nvSpPr>
            <p:spPr bwMode="auto">
              <a:xfrm>
                <a:off x="2835" y="2523"/>
                <a:ext cx="198" cy="288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8267" name="WordArt 75"/>
            <p:cNvSpPr>
              <a:spLocks noChangeArrowheads="1" noChangeShapeType="1" noTextEdit="1"/>
            </p:cNvSpPr>
            <p:nvPr/>
          </p:nvSpPr>
          <p:spPr bwMode="auto">
            <a:xfrm>
              <a:off x="2517" y="2568"/>
              <a:ext cx="144" cy="14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ＭＳ Ｐゴシック" panose="020B0600070205080204" pitchFamily="50" charset="-128"/>
                </a:rPr>
                <a:t>×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8274" name="WordArt 82"/>
          <p:cNvSpPr>
            <a:spLocks noChangeArrowheads="1" noChangeShapeType="1" noTextEdit="1"/>
          </p:cNvSpPr>
          <p:nvPr/>
        </p:nvSpPr>
        <p:spPr bwMode="auto">
          <a:xfrm>
            <a:off x="5651500" y="4437063"/>
            <a:ext cx="790575" cy="714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ＭＳ Ｐゴシック" panose="020B0600070205080204" pitchFamily="50" charset="-128"/>
              </a:rPr>
              <a:t>・・・</a:t>
            </a:r>
          </a:p>
        </p:txBody>
      </p:sp>
      <p:sp>
        <p:nvSpPr>
          <p:cNvPr id="8275" name="WordArt 83"/>
          <p:cNvSpPr>
            <a:spLocks noChangeArrowheads="1" noChangeShapeType="1" noTextEdit="1"/>
          </p:cNvSpPr>
          <p:nvPr/>
        </p:nvSpPr>
        <p:spPr bwMode="auto">
          <a:xfrm>
            <a:off x="2700338" y="2349500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１回</a:t>
            </a:r>
          </a:p>
        </p:txBody>
      </p:sp>
      <p:sp>
        <p:nvSpPr>
          <p:cNvPr id="8276" name="WordArt 84"/>
          <p:cNvSpPr>
            <a:spLocks noChangeArrowheads="1" noChangeShapeType="1" noTextEdit="1"/>
          </p:cNvSpPr>
          <p:nvPr/>
        </p:nvSpPr>
        <p:spPr bwMode="auto">
          <a:xfrm>
            <a:off x="4427538" y="2349500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２回</a:t>
            </a:r>
          </a:p>
        </p:txBody>
      </p:sp>
      <p:sp>
        <p:nvSpPr>
          <p:cNvPr id="8277" name="WordArt 85"/>
          <p:cNvSpPr>
            <a:spLocks noChangeArrowheads="1" noChangeShapeType="1" noTextEdit="1"/>
          </p:cNvSpPr>
          <p:nvPr/>
        </p:nvSpPr>
        <p:spPr bwMode="auto">
          <a:xfrm>
            <a:off x="6227763" y="2349500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３回</a:t>
            </a:r>
          </a:p>
        </p:txBody>
      </p:sp>
      <p:sp>
        <p:nvSpPr>
          <p:cNvPr id="8278" name="WordArt 86"/>
          <p:cNvSpPr>
            <a:spLocks noChangeArrowheads="1" noChangeShapeType="1" noTextEdit="1"/>
          </p:cNvSpPr>
          <p:nvPr/>
        </p:nvSpPr>
        <p:spPr bwMode="auto">
          <a:xfrm>
            <a:off x="7667625" y="2349500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４回</a:t>
            </a:r>
          </a:p>
        </p:txBody>
      </p:sp>
      <p:sp>
        <p:nvSpPr>
          <p:cNvPr id="8279" name="WordArt 87"/>
          <p:cNvSpPr>
            <a:spLocks noChangeArrowheads="1" noChangeShapeType="1" noTextEdit="1"/>
          </p:cNvSpPr>
          <p:nvPr/>
        </p:nvSpPr>
        <p:spPr bwMode="auto">
          <a:xfrm>
            <a:off x="7596188" y="3644900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５回</a:t>
            </a:r>
          </a:p>
        </p:txBody>
      </p:sp>
      <p:sp>
        <p:nvSpPr>
          <p:cNvPr id="8280" name="WordArt 88"/>
          <p:cNvSpPr>
            <a:spLocks noChangeArrowheads="1" noChangeShapeType="1" noTextEdit="1"/>
          </p:cNvSpPr>
          <p:nvPr/>
        </p:nvSpPr>
        <p:spPr bwMode="auto">
          <a:xfrm>
            <a:off x="7740650" y="4797425"/>
            <a:ext cx="431800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６回</a:t>
            </a:r>
          </a:p>
        </p:txBody>
      </p:sp>
      <p:sp>
        <p:nvSpPr>
          <p:cNvPr id="8282" name="WordArt 90"/>
          <p:cNvSpPr>
            <a:spLocks noChangeArrowheads="1" noChangeShapeType="1" noTextEdit="1"/>
          </p:cNvSpPr>
          <p:nvPr/>
        </p:nvSpPr>
        <p:spPr bwMode="auto">
          <a:xfrm>
            <a:off x="611188" y="6021388"/>
            <a:ext cx="5256212" cy="360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CC00"/>
                </a:solidFill>
                <a:latin typeface="ＭＳ Ｐゴシック" panose="020B0600070205080204" pitchFamily="50" charset="-128"/>
              </a:rPr>
              <a:t>折り紙をはさみで何回半分にできるかやってみよう！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0"/>
                                        <p:tgtEl>
                                          <p:spTgt spid="8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7235825" y="1052513"/>
            <a:ext cx="792163" cy="3127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脂肪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7308850" y="404813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油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539750" y="1484313"/>
            <a:ext cx="358775" cy="3816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消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化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器</a:t>
            </a:r>
          </a:p>
          <a:p>
            <a:pPr algn="ctr"/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CC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官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331913" y="1484313"/>
            <a:ext cx="4445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口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331913" y="2924175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1116013" y="5013325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小腸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1476375" y="2205038"/>
            <a:ext cx="142875" cy="503237"/>
          </a:xfrm>
          <a:prstGeom prst="downArrow">
            <a:avLst>
              <a:gd name="adj1" fmla="val 50000"/>
              <a:gd name="adj2" fmla="val 8805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1476375" y="4149725"/>
            <a:ext cx="142875" cy="649288"/>
          </a:xfrm>
          <a:prstGeom prst="downArrow">
            <a:avLst>
              <a:gd name="adj1" fmla="val 50000"/>
              <a:gd name="adj2" fmla="val 11361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 rot="-2249560">
            <a:off x="6659563" y="2781300"/>
            <a:ext cx="1727200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胃液（ﾘﾊﾟｰｾﾞ）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 rot="-2316951">
            <a:off x="6732588" y="3500438"/>
            <a:ext cx="1655762" cy="288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すい液（ﾘﾊﾟｰｾﾞ）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6659563" y="5445125"/>
            <a:ext cx="1655762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グリセリン</a:t>
            </a:r>
          </a:p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脂肪酸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1187450" y="3644900"/>
            <a:ext cx="792163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すい臓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5003800" y="404813"/>
            <a:ext cx="4572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肉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4572000" y="1052513"/>
            <a:ext cx="1655763" cy="3127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CC99FF"/>
                </a:solidFill>
                <a:latin typeface="ＭＳ Ｐゴシック" panose="020B0600070205080204" pitchFamily="50" charset="-128"/>
              </a:rPr>
              <a:t>たんぱく質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 rot="-2123188">
            <a:off x="4356100" y="2781300"/>
            <a:ext cx="1655763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胃液（ﾍﾟﾌﾟｼﾝ）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 rot="-1779347">
            <a:off x="4716463" y="3573463"/>
            <a:ext cx="863600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</a:t>
            </a:r>
          </a:p>
        </p:txBody>
      </p:sp>
      <p:sp>
        <p:nvSpPr>
          <p:cNvPr id="10263" name="WordArt 23"/>
          <p:cNvSpPr>
            <a:spLocks noChangeArrowheads="1" noChangeShapeType="1" noTextEdit="1"/>
          </p:cNvSpPr>
          <p:nvPr/>
        </p:nvSpPr>
        <p:spPr bwMode="auto">
          <a:xfrm rot="-1910496">
            <a:off x="4735513" y="5078413"/>
            <a:ext cx="792162" cy="2174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腸液</a:t>
            </a:r>
          </a:p>
        </p:txBody>
      </p:sp>
      <p:sp>
        <p:nvSpPr>
          <p:cNvPr id="10264" name="WordArt 24"/>
          <p:cNvSpPr>
            <a:spLocks noChangeArrowheads="1" noChangeShapeType="1" noTextEdit="1"/>
          </p:cNvSpPr>
          <p:nvPr/>
        </p:nvSpPr>
        <p:spPr bwMode="auto">
          <a:xfrm>
            <a:off x="4500563" y="5661025"/>
            <a:ext cx="1439862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CC99FF"/>
                </a:solidFill>
                <a:latin typeface="ＭＳ Ｐゴシック" panose="020B0600070205080204" pitchFamily="50" charset="-128"/>
              </a:rPr>
              <a:t>アミノ酸</a:t>
            </a:r>
          </a:p>
        </p:txBody>
      </p:sp>
      <p:sp>
        <p:nvSpPr>
          <p:cNvPr id="10265" name="WordArt 25"/>
          <p:cNvSpPr>
            <a:spLocks noChangeArrowheads="1" noChangeShapeType="1" noTextEdit="1"/>
          </p:cNvSpPr>
          <p:nvPr/>
        </p:nvSpPr>
        <p:spPr bwMode="auto">
          <a:xfrm>
            <a:off x="2700338" y="404813"/>
            <a:ext cx="504825" cy="433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米</a:t>
            </a:r>
          </a:p>
        </p:txBody>
      </p:sp>
      <p:sp>
        <p:nvSpPr>
          <p:cNvPr id="10266" name="WordArt 26"/>
          <p:cNvSpPr>
            <a:spLocks noChangeArrowheads="1" noChangeShapeType="1" noTextEdit="1"/>
          </p:cNvSpPr>
          <p:nvPr/>
        </p:nvSpPr>
        <p:spPr bwMode="auto">
          <a:xfrm>
            <a:off x="2411413" y="1052513"/>
            <a:ext cx="1296987" cy="358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FF00"/>
                </a:solidFill>
                <a:latin typeface="ＭＳ Ｐゴシック" panose="020B0600070205080204" pitchFamily="50" charset="-128"/>
              </a:rPr>
              <a:t>炭水化物</a:t>
            </a:r>
          </a:p>
        </p:txBody>
      </p:sp>
      <p:sp>
        <p:nvSpPr>
          <p:cNvPr id="10267" name="WordArt 27"/>
          <p:cNvSpPr>
            <a:spLocks noChangeArrowheads="1" noChangeShapeType="1" noTextEdit="1"/>
          </p:cNvSpPr>
          <p:nvPr/>
        </p:nvSpPr>
        <p:spPr bwMode="auto">
          <a:xfrm rot="-2025388">
            <a:off x="2268538" y="1844675"/>
            <a:ext cx="1727200" cy="288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だ液（ｱﾐﾗｰｾﾞ）</a:t>
            </a:r>
          </a:p>
        </p:txBody>
      </p:sp>
      <p:sp>
        <p:nvSpPr>
          <p:cNvPr id="10268" name="WordArt 28"/>
          <p:cNvSpPr>
            <a:spLocks noChangeArrowheads="1" noChangeShapeType="1" noTextEdit="1"/>
          </p:cNvSpPr>
          <p:nvPr/>
        </p:nvSpPr>
        <p:spPr bwMode="auto">
          <a:xfrm rot="-1858674">
            <a:off x="2339975" y="3500438"/>
            <a:ext cx="1655763" cy="288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CC"/>
                </a:solidFill>
                <a:latin typeface="ＭＳ Ｐゴシック" panose="020B0600070205080204" pitchFamily="50" charset="-128"/>
              </a:rPr>
              <a:t>すい液（ｱﾐﾗｰｾﾞ）</a:t>
            </a:r>
          </a:p>
        </p:txBody>
      </p:sp>
      <p:sp>
        <p:nvSpPr>
          <p:cNvPr id="10269" name="WordArt 29"/>
          <p:cNvSpPr>
            <a:spLocks noChangeArrowheads="1" noChangeShapeType="1" noTextEdit="1"/>
          </p:cNvSpPr>
          <p:nvPr/>
        </p:nvSpPr>
        <p:spPr bwMode="auto">
          <a:xfrm>
            <a:off x="2339975" y="5661025"/>
            <a:ext cx="1296988" cy="358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FF00"/>
                </a:solidFill>
                <a:latin typeface="ＭＳ Ｐゴシック" panose="020B0600070205080204" pitchFamily="50" charset="-128"/>
              </a:rPr>
              <a:t>ブドウ糖</a:t>
            </a:r>
          </a:p>
        </p:txBody>
      </p:sp>
      <p:sp>
        <p:nvSpPr>
          <p:cNvPr id="10270" name="WordArt 30"/>
          <p:cNvSpPr>
            <a:spLocks noChangeArrowheads="1" noChangeShapeType="1" noTextEdit="1"/>
          </p:cNvSpPr>
          <p:nvPr/>
        </p:nvSpPr>
        <p:spPr bwMode="auto">
          <a:xfrm rot="-1910496">
            <a:off x="900113" y="765175"/>
            <a:ext cx="1368425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消化酵素</a:t>
            </a:r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2843213" y="1341438"/>
            <a:ext cx="0" cy="6477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2843213" y="2420938"/>
            <a:ext cx="0" cy="1368425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2843213" y="4076700"/>
            <a:ext cx="0" cy="1512888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5148263" y="1412875"/>
            <a:ext cx="0" cy="1439863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5148263" y="3141663"/>
            <a:ext cx="0" cy="43180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5148263" y="3933825"/>
            <a:ext cx="0" cy="1008063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5148263" y="5373688"/>
            <a:ext cx="0" cy="21590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7524750" y="1484313"/>
            <a:ext cx="0" cy="136842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7524750" y="3213100"/>
            <a:ext cx="0" cy="287338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7524750" y="3933825"/>
            <a:ext cx="0" cy="1366838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84" name="Oval 44"/>
          <p:cNvSpPr>
            <a:spLocks noChangeArrowheads="1"/>
          </p:cNvSpPr>
          <p:nvPr/>
        </p:nvSpPr>
        <p:spPr bwMode="auto">
          <a:xfrm>
            <a:off x="1979613" y="5589588"/>
            <a:ext cx="1873250" cy="504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85" name="Oval 45"/>
          <p:cNvSpPr>
            <a:spLocks noChangeArrowheads="1"/>
          </p:cNvSpPr>
          <p:nvPr/>
        </p:nvSpPr>
        <p:spPr bwMode="auto">
          <a:xfrm>
            <a:off x="4284663" y="5589588"/>
            <a:ext cx="1873250" cy="504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86" name="Oval 46"/>
          <p:cNvSpPr>
            <a:spLocks noChangeArrowheads="1"/>
          </p:cNvSpPr>
          <p:nvPr/>
        </p:nvSpPr>
        <p:spPr bwMode="auto">
          <a:xfrm>
            <a:off x="6443663" y="5300663"/>
            <a:ext cx="2160587" cy="792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87" name="WordArt 47"/>
          <p:cNvSpPr>
            <a:spLocks noChangeArrowheads="1" noChangeShapeType="1" noTextEdit="1"/>
          </p:cNvSpPr>
          <p:nvPr/>
        </p:nvSpPr>
        <p:spPr bwMode="auto">
          <a:xfrm>
            <a:off x="1331913" y="6381750"/>
            <a:ext cx="7056437" cy="2873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折り紙ｻｲｽﾞを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28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～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29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回位半分に切ると吸収できる大きさになる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f606c8d1cf8b112918c7d5a3304214a88e353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317</Words>
  <Application>Microsoft Office PowerPoint</Application>
  <PresentationFormat>画面に合わせる (4:3)</PresentationFormat>
  <Paragraphs>147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Arial</vt:lpstr>
      <vt:lpstr>ＭＳ Ｐゴシック</vt:lpstr>
      <vt:lpstr>ＭＳ Ｐ明朝</vt:lpstr>
      <vt:lpstr>HG創英角ｺﾞｼｯｸUB</vt:lpstr>
      <vt:lpstr>HGS創英角ﾎﾟｯﾌﾟ体</vt:lpstr>
      <vt:lpstr>標準デザイン</vt:lpstr>
      <vt:lpstr>かぶ２</vt:lpstr>
      <vt:lpstr>食物の消化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syouka</dc:title>
  <dc:creator>柏市教育研究所</dc:creator>
  <cp:lastModifiedBy>柏市立教育研究所</cp:lastModifiedBy>
  <cp:revision>37</cp:revision>
  <dcterms:created xsi:type="dcterms:W3CDTF">2012-04-25T06:30:47Z</dcterms:created>
  <dcterms:modified xsi:type="dcterms:W3CDTF">2020-12-07T06:50:56Z</dcterms:modified>
</cp:coreProperties>
</file>