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FF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84A60F-2A1B-4FCA-A342-3CC67EC7A2A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CBA58-9559-4485-8A25-E6CCCDB742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514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94536-06F6-4934-9D7B-922274161D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84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F4C87-F29F-4455-8E28-7CB4C48353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9028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B9DC69E-031D-4966-9ED3-DC1D45F81F7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119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7E15-1F07-4F7F-8C83-389BDDCC24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3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3DEAE-EB4F-49BE-BBAC-6E76501B78E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322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6A4F3-828C-4611-B865-E5B0C8C025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1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8DA94-819C-489F-AF86-DC01FEB7BE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824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D41CC-04F7-4F79-8CA4-5F08193440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41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92F45-9730-4D9A-928E-8F357674E5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773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15ACC-8218-4FBB-B4CE-7D7CFB65AA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072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49163-AA11-4AF1-80F1-CC3BD4A48B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7763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FD8EB12-3C46-44B4-B5B7-F709D087FE68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17415" name="Picture 7" descr="kabu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kabu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7" name="Picture 9" descr="logo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836613"/>
            <a:ext cx="8569325" cy="1727200"/>
          </a:xfrm>
        </p:spPr>
        <p:txBody>
          <a:bodyPr anchor="ctr"/>
          <a:lstStyle/>
          <a:p>
            <a:r>
              <a:rPr lang="ja-JP" altLang="en-US" sz="6600">
                <a:ea typeface="HG創英角ﾎﾟｯﾌﾟ体" panose="040B0A09000000000000" pitchFamily="49" charset="-128"/>
              </a:rPr>
              <a:t>柏中学校の地下を探る</a:t>
            </a:r>
            <a:br>
              <a:rPr lang="ja-JP" altLang="en-US" sz="6600">
                <a:ea typeface="HG創英角ﾎﾟｯﾌﾟ体" panose="040B0A09000000000000" pitchFamily="49" charset="-128"/>
              </a:rPr>
            </a:br>
            <a:endParaRPr lang="ja-JP" altLang="en-US" sz="6600">
              <a:ea typeface="HG創英角ﾎﾟｯﾌﾟ体" panose="040B0A09000000000000" pitchFamily="49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6092825"/>
            <a:ext cx="6800850" cy="550863"/>
          </a:xfrm>
        </p:spPr>
        <p:txBody>
          <a:bodyPr/>
          <a:lstStyle/>
          <a:p>
            <a:r>
              <a:rPr lang="ja-JP" altLang="en-US" sz="2000"/>
              <a:t>１９７９（ｓ</a:t>
            </a:r>
            <a:r>
              <a:rPr lang="en-US" altLang="ja-JP" sz="2000"/>
              <a:t>.54</a:t>
            </a:r>
            <a:r>
              <a:rPr lang="ja-JP" altLang="en-US" sz="2000"/>
              <a:t>）年</a:t>
            </a:r>
            <a:r>
              <a:rPr lang="en-US" altLang="ja-JP" sz="2000"/>
              <a:t>4</a:t>
            </a:r>
            <a:r>
              <a:rPr lang="ja-JP" altLang="en-US" sz="2000"/>
              <a:t>月ボーリング調査資料から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5580063" y="3860800"/>
            <a:ext cx="374650" cy="2222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5608638" y="4298950"/>
            <a:ext cx="374650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6232525" y="3849688"/>
            <a:ext cx="374650" cy="2222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6232525" y="4298950"/>
            <a:ext cx="374650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5608638" y="3400425"/>
            <a:ext cx="374650" cy="2238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6232525" y="3400425"/>
            <a:ext cx="374650" cy="2238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62" name="Rectangle 114"/>
          <p:cNvSpPr>
            <a:spLocks noChangeArrowheads="1"/>
          </p:cNvSpPr>
          <p:nvPr/>
        </p:nvSpPr>
        <p:spPr bwMode="auto">
          <a:xfrm>
            <a:off x="5484813" y="3175000"/>
            <a:ext cx="1246187" cy="1909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3238500" y="4186238"/>
            <a:ext cx="374650" cy="22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3738563" y="4186238"/>
            <a:ext cx="374650" cy="22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4487863" y="4186238"/>
            <a:ext cx="373062" cy="22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68" name="Rectangle 120"/>
          <p:cNvSpPr>
            <a:spLocks noChangeArrowheads="1"/>
          </p:cNvSpPr>
          <p:nvPr/>
        </p:nvSpPr>
        <p:spPr bwMode="auto">
          <a:xfrm>
            <a:off x="4984750" y="4186238"/>
            <a:ext cx="374650" cy="22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2484438" y="3429000"/>
            <a:ext cx="374650" cy="2238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2490788" y="3849688"/>
            <a:ext cx="374650" cy="2222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2490788" y="4298950"/>
            <a:ext cx="374650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3" name="Rectangle 125"/>
          <p:cNvSpPr>
            <a:spLocks noChangeArrowheads="1"/>
          </p:cNvSpPr>
          <p:nvPr/>
        </p:nvSpPr>
        <p:spPr bwMode="auto">
          <a:xfrm>
            <a:off x="1835150" y="3429000"/>
            <a:ext cx="373063" cy="2238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1835150" y="3860800"/>
            <a:ext cx="373063" cy="2222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5" name="Rectangle 127"/>
          <p:cNvSpPr>
            <a:spLocks noChangeArrowheads="1"/>
          </p:cNvSpPr>
          <p:nvPr/>
        </p:nvSpPr>
        <p:spPr bwMode="auto">
          <a:xfrm>
            <a:off x="1866900" y="4298950"/>
            <a:ext cx="373063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7" name="Rectangle 129"/>
          <p:cNvSpPr>
            <a:spLocks noChangeArrowheads="1"/>
          </p:cNvSpPr>
          <p:nvPr/>
        </p:nvSpPr>
        <p:spPr bwMode="auto">
          <a:xfrm>
            <a:off x="1619250" y="3284538"/>
            <a:ext cx="1495425" cy="1798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8" name="Rectangle 130"/>
          <p:cNvSpPr>
            <a:spLocks noChangeArrowheads="1"/>
          </p:cNvSpPr>
          <p:nvPr/>
        </p:nvSpPr>
        <p:spPr bwMode="auto">
          <a:xfrm>
            <a:off x="2490788" y="2613025"/>
            <a:ext cx="623887" cy="67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79" name="AutoShape 131"/>
          <p:cNvSpPr>
            <a:spLocks noChangeArrowheads="1"/>
          </p:cNvSpPr>
          <p:nvPr/>
        </p:nvSpPr>
        <p:spPr bwMode="auto">
          <a:xfrm>
            <a:off x="2490788" y="2276475"/>
            <a:ext cx="623887" cy="336550"/>
          </a:xfrm>
          <a:prstGeom prst="triangle">
            <a:avLst>
              <a:gd name="adj" fmla="val 50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2185" name="Group 137"/>
          <p:cNvGrpSpPr>
            <a:grpSpLocks/>
          </p:cNvGrpSpPr>
          <p:nvPr/>
        </p:nvGrpSpPr>
        <p:grpSpPr bwMode="auto">
          <a:xfrm>
            <a:off x="827088" y="3860800"/>
            <a:ext cx="5780087" cy="1235075"/>
            <a:chOff x="521" y="2425"/>
            <a:chExt cx="3641" cy="778"/>
          </a:xfrm>
        </p:grpSpPr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3533" y="2991"/>
              <a:ext cx="236" cy="1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926" y="2991"/>
              <a:ext cx="236" cy="1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63" name="Rectangle 115"/>
            <p:cNvSpPr>
              <a:spLocks noChangeArrowheads="1"/>
            </p:cNvSpPr>
            <p:nvPr/>
          </p:nvSpPr>
          <p:spPr bwMode="auto">
            <a:xfrm>
              <a:off x="2426" y="2976"/>
              <a:ext cx="549" cy="21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64" name="Rectangle 116"/>
            <p:cNvSpPr>
              <a:spLocks noChangeArrowheads="1"/>
            </p:cNvSpPr>
            <p:nvPr/>
          </p:nvSpPr>
          <p:spPr bwMode="auto">
            <a:xfrm>
              <a:off x="1962" y="2425"/>
              <a:ext cx="1493" cy="77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72" name="Rectangle 124"/>
            <p:cNvSpPr>
              <a:spLocks noChangeArrowheads="1"/>
            </p:cNvSpPr>
            <p:nvPr/>
          </p:nvSpPr>
          <p:spPr bwMode="auto">
            <a:xfrm>
              <a:off x="1569" y="2991"/>
              <a:ext cx="236" cy="1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76" name="Rectangle 128"/>
            <p:cNvSpPr>
              <a:spLocks noChangeArrowheads="1"/>
            </p:cNvSpPr>
            <p:nvPr/>
          </p:nvSpPr>
          <p:spPr bwMode="auto">
            <a:xfrm>
              <a:off x="1176" y="2991"/>
              <a:ext cx="235" cy="1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82" name="Line 134"/>
            <p:cNvSpPr>
              <a:spLocks noChangeShapeType="1"/>
            </p:cNvSpPr>
            <p:nvPr/>
          </p:nvSpPr>
          <p:spPr bwMode="auto">
            <a:xfrm flipH="1">
              <a:off x="521" y="3203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183" name="Line 135"/>
          <p:cNvSpPr>
            <a:spLocks noChangeShapeType="1"/>
          </p:cNvSpPr>
          <p:nvPr/>
        </p:nvSpPr>
        <p:spPr bwMode="auto">
          <a:xfrm>
            <a:off x="6732588" y="5084763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194" name="Group 146"/>
          <p:cNvGrpSpPr>
            <a:grpSpLocks/>
          </p:cNvGrpSpPr>
          <p:nvPr/>
        </p:nvGrpSpPr>
        <p:grpSpPr bwMode="auto">
          <a:xfrm>
            <a:off x="2627313" y="2781300"/>
            <a:ext cx="360362" cy="360363"/>
            <a:chOff x="2472" y="1706"/>
            <a:chExt cx="589" cy="590"/>
          </a:xfrm>
        </p:grpSpPr>
        <p:sp>
          <p:nvSpPr>
            <p:cNvPr id="2180" name="Oval 132"/>
            <p:cNvSpPr>
              <a:spLocks noChangeArrowheads="1"/>
            </p:cNvSpPr>
            <p:nvPr/>
          </p:nvSpPr>
          <p:spPr bwMode="auto">
            <a:xfrm>
              <a:off x="2472" y="1706"/>
              <a:ext cx="589" cy="590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89" name="AutoShape 141"/>
            <p:cNvSpPr>
              <a:spLocks noChangeArrowheads="1"/>
            </p:cNvSpPr>
            <p:nvPr/>
          </p:nvSpPr>
          <p:spPr bwMode="auto">
            <a:xfrm>
              <a:off x="2789" y="1979"/>
              <a:ext cx="182" cy="45"/>
            </a:xfrm>
            <a:prstGeom prst="rightArrow">
              <a:avLst>
                <a:gd name="adj1" fmla="val 50000"/>
                <a:gd name="adj2" fmla="val 101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93" name="AutoShape 145"/>
            <p:cNvSpPr>
              <a:spLocks noChangeArrowheads="1"/>
            </p:cNvSpPr>
            <p:nvPr/>
          </p:nvSpPr>
          <p:spPr bwMode="auto">
            <a:xfrm>
              <a:off x="2744" y="1752"/>
              <a:ext cx="45" cy="272"/>
            </a:xfrm>
            <a:prstGeom prst="upArrow">
              <a:avLst>
                <a:gd name="adj1" fmla="val 50000"/>
                <a:gd name="adj2" fmla="val 151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8" dur="50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4888" y="3213100"/>
            <a:ext cx="2701925" cy="431800"/>
          </a:xfrm>
        </p:spPr>
        <p:txBody>
          <a:bodyPr/>
          <a:lstStyle/>
          <a:p>
            <a:r>
              <a:rPr lang="ja-JP" altLang="en-US" sz="3200"/>
              <a:t>地下０→１０ｍ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768850" y="2244725"/>
            <a:ext cx="3429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768850" y="2833688"/>
            <a:ext cx="3429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340350" y="2244725"/>
            <a:ext cx="3429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340350" y="2833688"/>
            <a:ext cx="3429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4768850" y="1658938"/>
            <a:ext cx="914400" cy="292100"/>
            <a:chOff x="2880" y="2251"/>
            <a:chExt cx="363" cy="90"/>
          </a:xfrm>
        </p:grpSpPr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2880" y="2251"/>
              <a:ext cx="136" cy="9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107" y="2251"/>
              <a:ext cx="136" cy="9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656138" y="1363663"/>
            <a:ext cx="1139825" cy="2497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486025" y="2244725"/>
            <a:ext cx="2170113" cy="161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2598738" y="2686050"/>
            <a:ext cx="342900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3057525" y="2686050"/>
            <a:ext cx="341313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3741738" y="2686050"/>
            <a:ext cx="342900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4197350" y="2686050"/>
            <a:ext cx="342900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1914525" y="1658938"/>
            <a:ext cx="3413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1914525" y="2244725"/>
            <a:ext cx="3413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1914525" y="2833688"/>
            <a:ext cx="3413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1343025" y="1658938"/>
            <a:ext cx="3413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343025" y="2244725"/>
            <a:ext cx="3413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343025" y="2833688"/>
            <a:ext cx="341313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4768850" y="3421063"/>
            <a:ext cx="342900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5340350" y="3421063"/>
            <a:ext cx="342900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3170238" y="3421063"/>
            <a:ext cx="798512" cy="439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914525" y="3421063"/>
            <a:ext cx="341313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331913" y="3429000"/>
            <a:ext cx="341312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116013" y="1509713"/>
            <a:ext cx="1370012" cy="2351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1914525" y="628650"/>
            <a:ext cx="571500" cy="881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5" name="AutoShape 29"/>
          <p:cNvSpPr>
            <a:spLocks noChangeArrowheads="1"/>
          </p:cNvSpPr>
          <p:nvPr/>
        </p:nvSpPr>
        <p:spPr bwMode="auto">
          <a:xfrm>
            <a:off x="1908175" y="188913"/>
            <a:ext cx="571500" cy="439737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66" name="Oval 30"/>
          <p:cNvSpPr>
            <a:spLocks noChangeArrowheads="1"/>
          </p:cNvSpPr>
          <p:nvPr/>
        </p:nvSpPr>
        <p:spPr bwMode="auto">
          <a:xfrm>
            <a:off x="2027238" y="777875"/>
            <a:ext cx="342900" cy="4413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4412" name="Group 76"/>
          <p:cNvGrpSpPr>
            <a:grpSpLocks/>
          </p:cNvGrpSpPr>
          <p:nvPr/>
        </p:nvGrpSpPr>
        <p:grpSpPr bwMode="auto">
          <a:xfrm>
            <a:off x="684213" y="3860800"/>
            <a:ext cx="1223962" cy="655638"/>
            <a:chOff x="431" y="2432"/>
            <a:chExt cx="771" cy="413"/>
          </a:xfrm>
        </p:grpSpPr>
        <p:sp>
          <p:nvSpPr>
            <p:cNvPr id="14367" name="Rectangle 31"/>
            <p:cNvSpPr>
              <a:spLocks noChangeArrowheads="1"/>
            </p:cNvSpPr>
            <p:nvPr/>
          </p:nvSpPr>
          <p:spPr bwMode="auto">
            <a:xfrm>
              <a:off x="839" y="2432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2" name="Text Box 36"/>
            <p:cNvSpPr txBox="1">
              <a:spLocks noChangeArrowheads="1"/>
            </p:cNvSpPr>
            <p:nvPr/>
          </p:nvSpPr>
          <p:spPr bwMode="auto">
            <a:xfrm>
              <a:off x="431" y="2614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２ｍ</a:t>
              </a:r>
            </a:p>
          </p:txBody>
        </p:sp>
      </p:grpSp>
      <p:grpSp>
        <p:nvGrpSpPr>
          <p:cNvPr id="14413" name="Group 77"/>
          <p:cNvGrpSpPr>
            <a:grpSpLocks/>
          </p:cNvGrpSpPr>
          <p:nvPr/>
        </p:nvGrpSpPr>
        <p:grpSpPr bwMode="auto">
          <a:xfrm>
            <a:off x="684213" y="4365625"/>
            <a:ext cx="1223962" cy="654050"/>
            <a:chOff x="431" y="2750"/>
            <a:chExt cx="771" cy="412"/>
          </a:xfrm>
        </p:grpSpPr>
        <p:sp>
          <p:nvSpPr>
            <p:cNvPr id="14368" name="Rectangle 32"/>
            <p:cNvSpPr>
              <a:spLocks noChangeArrowheads="1"/>
            </p:cNvSpPr>
            <p:nvPr/>
          </p:nvSpPr>
          <p:spPr bwMode="auto">
            <a:xfrm>
              <a:off x="839" y="2750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3" name="Text Box 37"/>
            <p:cNvSpPr txBox="1">
              <a:spLocks noChangeArrowheads="1"/>
            </p:cNvSpPr>
            <p:nvPr/>
          </p:nvSpPr>
          <p:spPr bwMode="auto">
            <a:xfrm>
              <a:off x="431" y="2931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４ｍ</a:t>
              </a:r>
            </a:p>
          </p:txBody>
        </p:sp>
      </p:grpSp>
      <p:grpSp>
        <p:nvGrpSpPr>
          <p:cNvPr id="14414" name="Group 78"/>
          <p:cNvGrpSpPr>
            <a:grpSpLocks/>
          </p:cNvGrpSpPr>
          <p:nvPr/>
        </p:nvGrpSpPr>
        <p:grpSpPr bwMode="auto">
          <a:xfrm>
            <a:off x="684213" y="4868863"/>
            <a:ext cx="1223962" cy="655637"/>
            <a:chOff x="431" y="3067"/>
            <a:chExt cx="771" cy="413"/>
          </a:xfrm>
        </p:grpSpPr>
        <p:sp>
          <p:nvSpPr>
            <p:cNvPr id="14369" name="Rectangle 33"/>
            <p:cNvSpPr>
              <a:spLocks noChangeArrowheads="1"/>
            </p:cNvSpPr>
            <p:nvPr/>
          </p:nvSpPr>
          <p:spPr bwMode="auto">
            <a:xfrm>
              <a:off x="839" y="3067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4" name="Text Box 38"/>
            <p:cNvSpPr txBox="1">
              <a:spLocks noChangeArrowheads="1"/>
            </p:cNvSpPr>
            <p:nvPr/>
          </p:nvSpPr>
          <p:spPr bwMode="auto">
            <a:xfrm>
              <a:off x="431" y="3249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６ｍ</a:t>
              </a:r>
            </a:p>
          </p:txBody>
        </p:sp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684213" y="5373688"/>
            <a:ext cx="1223962" cy="727075"/>
            <a:chOff x="431" y="3385"/>
            <a:chExt cx="771" cy="458"/>
          </a:xfrm>
        </p:grpSpPr>
        <p:sp>
          <p:nvSpPr>
            <p:cNvPr id="14370" name="Rectangle 34"/>
            <p:cNvSpPr>
              <a:spLocks noChangeArrowheads="1"/>
            </p:cNvSpPr>
            <p:nvPr/>
          </p:nvSpPr>
          <p:spPr bwMode="auto">
            <a:xfrm>
              <a:off x="839" y="3385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5" name="Text Box 39"/>
            <p:cNvSpPr txBox="1">
              <a:spLocks noChangeArrowheads="1"/>
            </p:cNvSpPr>
            <p:nvPr/>
          </p:nvSpPr>
          <p:spPr bwMode="auto">
            <a:xfrm>
              <a:off x="431" y="3612"/>
              <a:ext cx="36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８ｍ</a:t>
              </a:r>
            </a:p>
          </p:txBody>
        </p:sp>
      </p:grpSp>
      <p:grpSp>
        <p:nvGrpSpPr>
          <p:cNvPr id="14416" name="Group 80"/>
          <p:cNvGrpSpPr>
            <a:grpSpLocks/>
          </p:cNvGrpSpPr>
          <p:nvPr/>
        </p:nvGrpSpPr>
        <p:grpSpPr bwMode="auto">
          <a:xfrm>
            <a:off x="539750" y="5876925"/>
            <a:ext cx="1368425" cy="655638"/>
            <a:chOff x="340" y="3702"/>
            <a:chExt cx="862" cy="413"/>
          </a:xfrm>
        </p:grpSpPr>
        <p:sp>
          <p:nvSpPr>
            <p:cNvPr id="14371" name="Rectangle 35"/>
            <p:cNvSpPr>
              <a:spLocks noChangeArrowheads="1"/>
            </p:cNvSpPr>
            <p:nvPr/>
          </p:nvSpPr>
          <p:spPr bwMode="auto">
            <a:xfrm>
              <a:off x="839" y="3702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6" name="Text Box 40"/>
            <p:cNvSpPr txBox="1">
              <a:spLocks noChangeArrowheads="1"/>
            </p:cNvSpPr>
            <p:nvPr/>
          </p:nvSpPr>
          <p:spPr bwMode="auto">
            <a:xfrm>
              <a:off x="340" y="3884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１０ｍ</a:t>
              </a:r>
            </a:p>
          </p:txBody>
        </p:sp>
      </p:grp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213" y="36449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０</a:t>
            </a:r>
          </a:p>
        </p:txBody>
      </p:sp>
      <p:graphicFrame>
        <p:nvGraphicFramePr>
          <p:cNvPr id="14385" name="Group 49"/>
          <p:cNvGraphicFramePr>
            <a:graphicFrameLocks noGrp="1"/>
          </p:cNvGraphicFramePr>
          <p:nvPr>
            <p:ph idx="1"/>
          </p:nvPr>
        </p:nvGraphicFramePr>
        <p:xfrm>
          <a:off x="6011863" y="620713"/>
          <a:ext cx="2881312" cy="2232025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972987752"/>
                    </a:ext>
                  </a:extLst>
                </a:gridCol>
                <a:gridCol w="1916112">
                  <a:extLst>
                    <a:ext uri="{9D8B030D-6E8A-4147-A177-3AD203B41FA5}">
                      <a16:colId xmlns:a16="http://schemas.microsoft.com/office/drawing/2014/main" val="50868179"/>
                    </a:ext>
                  </a:extLst>
                </a:gridCol>
              </a:tblGrid>
              <a:tr h="4460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名　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粒　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782921"/>
                  </a:ext>
                </a:extLst>
              </a:tr>
              <a:tr h="4460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レキ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２ｍｍ以上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5759413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２～</a:t>
                      </a: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1/16mm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61728"/>
                  </a:ext>
                </a:extLst>
              </a:tr>
              <a:tr h="4460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シルト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1/16</a:t>
                      </a: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～</a:t>
                      </a: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1/256mm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5650083"/>
                  </a:ext>
                </a:extLst>
              </a:tr>
              <a:tr h="4460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1/256mm</a:t>
                      </a: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以下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360171"/>
                  </a:ext>
                </a:extLst>
              </a:tr>
            </a:tbl>
          </a:graphicData>
        </a:graphic>
      </p:graphicFrame>
      <p:sp>
        <p:nvSpPr>
          <p:cNvPr id="14405" name="Line 69"/>
          <p:cNvSpPr>
            <a:spLocks noChangeShapeType="1"/>
          </p:cNvSpPr>
          <p:nvPr/>
        </p:nvSpPr>
        <p:spPr bwMode="auto">
          <a:xfrm flipH="1">
            <a:off x="539750" y="3860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406" name="Line 70"/>
          <p:cNvSpPr>
            <a:spLocks noChangeShapeType="1"/>
          </p:cNvSpPr>
          <p:nvPr/>
        </p:nvSpPr>
        <p:spPr bwMode="auto">
          <a:xfrm flipH="1">
            <a:off x="900113" y="3860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5724525" y="386080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4408" name="Group 72"/>
          <p:cNvGrpSpPr>
            <a:grpSpLocks/>
          </p:cNvGrpSpPr>
          <p:nvPr/>
        </p:nvGrpSpPr>
        <p:grpSpPr bwMode="auto">
          <a:xfrm>
            <a:off x="539750" y="3644900"/>
            <a:ext cx="576263" cy="366713"/>
            <a:chOff x="340" y="2296"/>
            <a:chExt cx="363" cy="231"/>
          </a:xfrm>
        </p:grpSpPr>
        <p:sp>
          <p:nvSpPr>
            <p:cNvPr id="14409" name="Text Box 73"/>
            <p:cNvSpPr txBox="1">
              <a:spLocks noChangeArrowheads="1"/>
            </p:cNvSpPr>
            <p:nvPr/>
          </p:nvSpPr>
          <p:spPr bwMode="auto">
            <a:xfrm>
              <a:off x="431" y="2296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０</a:t>
              </a:r>
            </a:p>
          </p:txBody>
        </p:sp>
        <p:sp>
          <p:nvSpPr>
            <p:cNvPr id="14410" name="Line 74"/>
            <p:cNvSpPr>
              <a:spLocks noChangeShapeType="1"/>
            </p:cNvSpPr>
            <p:nvPr/>
          </p:nvSpPr>
          <p:spPr bwMode="auto">
            <a:xfrm flipH="1">
              <a:off x="340" y="243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411" name="Line 75"/>
            <p:cNvSpPr>
              <a:spLocks noChangeShapeType="1"/>
            </p:cNvSpPr>
            <p:nvPr/>
          </p:nvSpPr>
          <p:spPr bwMode="auto">
            <a:xfrm flipH="1">
              <a:off x="567" y="243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4421" name="Group 85"/>
          <p:cNvGrpSpPr>
            <a:grpSpLocks/>
          </p:cNvGrpSpPr>
          <p:nvPr/>
        </p:nvGrpSpPr>
        <p:grpSpPr bwMode="auto">
          <a:xfrm>
            <a:off x="1908175" y="3860800"/>
            <a:ext cx="5329238" cy="1008063"/>
            <a:chOff x="1202" y="2432"/>
            <a:chExt cx="3357" cy="635"/>
          </a:xfrm>
        </p:grpSpPr>
        <p:sp>
          <p:nvSpPr>
            <p:cNvPr id="14379" name="Text Box 43"/>
            <p:cNvSpPr txBox="1">
              <a:spLocks noChangeArrowheads="1"/>
            </p:cNvSpPr>
            <p:nvPr/>
          </p:nvSpPr>
          <p:spPr bwMode="auto">
            <a:xfrm>
              <a:off x="1837" y="2659"/>
              <a:ext cx="204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関東ローム　　　　０～４．０ｍ</a:t>
              </a:r>
            </a:p>
          </p:txBody>
        </p:sp>
        <p:sp>
          <p:nvSpPr>
            <p:cNvPr id="14417" name="Rectangle 81"/>
            <p:cNvSpPr>
              <a:spLocks noChangeArrowheads="1"/>
            </p:cNvSpPr>
            <p:nvPr/>
          </p:nvSpPr>
          <p:spPr bwMode="auto">
            <a:xfrm>
              <a:off x="1202" y="2432"/>
              <a:ext cx="3357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422" name="Group 86"/>
          <p:cNvGrpSpPr>
            <a:grpSpLocks/>
          </p:cNvGrpSpPr>
          <p:nvPr/>
        </p:nvGrpSpPr>
        <p:grpSpPr bwMode="auto">
          <a:xfrm>
            <a:off x="1908175" y="4868863"/>
            <a:ext cx="5329238" cy="865187"/>
            <a:chOff x="1202" y="3067"/>
            <a:chExt cx="3357" cy="545"/>
          </a:xfrm>
        </p:grpSpPr>
        <p:sp>
          <p:nvSpPr>
            <p:cNvPr id="14380" name="Text Box 44"/>
            <p:cNvSpPr txBox="1">
              <a:spLocks noChangeArrowheads="1"/>
            </p:cNvSpPr>
            <p:nvPr/>
          </p:nvSpPr>
          <p:spPr bwMode="auto">
            <a:xfrm>
              <a:off x="1791" y="3203"/>
              <a:ext cx="19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粘土質シルト　４．０～７．６ｍ</a:t>
              </a:r>
            </a:p>
          </p:txBody>
        </p:sp>
        <p:sp>
          <p:nvSpPr>
            <p:cNvPr id="14419" name="Rectangle 83"/>
            <p:cNvSpPr>
              <a:spLocks noChangeArrowheads="1"/>
            </p:cNvSpPr>
            <p:nvPr/>
          </p:nvSpPr>
          <p:spPr bwMode="auto">
            <a:xfrm>
              <a:off x="1202" y="3067"/>
              <a:ext cx="3357" cy="5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423" name="Group 87"/>
          <p:cNvGrpSpPr>
            <a:grpSpLocks/>
          </p:cNvGrpSpPr>
          <p:nvPr/>
        </p:nvGrpSpPr>
        <p:grpSpPr bwMode="auto">
          <a:xfrm>
            <a:off x="1908175" y="5734050"/>
            <a:ext cx="5329238" cy="366713"/>
            <a:chOff x="1202" y="3612"/>
            <a:chExt cx="3357" cy="231"/>
          </a:xfrm>
        </p:grpSpPr>
        <p:sp>
          <p:nvSpPr>
            <p:cNvPr id="14381" name="Text Box 45"/>
            <p:cNvSpPr txBox="1">
              <a:spLocks noChangeArrowheads="1"/>
            </p:cNvSpPr>
            <p:nvPr/>
          </p:nvSpPr>
          <p:spPr bwMode="auto">
            <a:xfrm>
              <a:off x="1837" y="3612"/>
              <a:ext cx="185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シルト質砂 　  ７．６～８．８ｍ</a:t>
              </a:r>
            </a:p>
          </p:txBody>
        </p:sp>
        <p:sp>
          <p:nvSpPr>
            <p:cNvPr id="14420" name="Rectangle 84"/>
            <p:cNvSpPr>
              <a:spLocks noChangeArrowheads="1"/>
            </p:cNvSpPr>
            <p:nvPr/>
          </p:nvSpPr>
          <p:spPr bwMode="auto">
            <a:xfrm>
              <a:off x="1202" y="3612"/>
              <a:ext cx="3357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14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4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4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4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14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4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6308725"/>
            <a:ext cx="3024188" cy="287338"/>
          </a:xfrm>
        </p:spPr>
        <p:txBody>
          <a:bodyPr/>
          <a:lstStyle/>
          <a:p>
            <a:r>
              <a:rPr lang="ja-JP" altLang="en-US" sz="3200"/>
              <a:t>地下１０→２０ｍ</a:t>
            </a: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1331913" y="908050"/>
            <a:ext cx="576262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1331913" y="1412875"/>
            <a:ext cx="576262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1331913" y="1916113"/>
            <a:ext cx="576262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1331913" y="2420938"/>
            <a:ext cx="576262" cy="5032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1331913" y="2924175"/>
            <a:ext cx="576262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684213" y="1196975"/>
            <a:ext cx="574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２ｍ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684213" y="1700213"/>
            <a:ext cx="574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４ｍ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684213" y="2205038"/>
            <a:ext cx="574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６ｍ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684213" y="2708275"/>
            <a:ext cx="574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８ｍ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539750" y="3213100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１０ｍ</a:t>
            </a:r>
          </a:p>
        </p:txBody>
      </p:sp>
      <p:sp>
        <p:nvSpPr>
          <p:cNvPr id="4140" name="Line 44"/>
          <p:cNvSpPr>
            <a:spLocks noChangeShapeType="1"/>
          </p:cNvSpPr>
          <p:nvPr/>
        </p:nvSpPr>
        <p:spPr bwMode="auto">
          <a:xfrm>
            <a:off x="1908175" y="1916113"/>
            <a:ext cx="4319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2771775" y="1268413"/>
            <a:ext cx="32400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関東ローム　　　　０～４．０ｍ</a:t>
            </a:r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1908175" y="2781300"/>
            <a:ext cx="4319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2771775" y="206057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粘土質シルト　４．０～７．６ｍ</a:t>
            </a:r>
          </a:p>
        </p:txBody>
      </p:sp>
      <p:grpSp>
        <p:nvGrpSpPr>
          <p:cNvPr id="4287" name="Group 191"/>
          <p:cNvGrpSpPr>
            <a:grpSpLocks/>
          </p:cNvGrpSpPr>
          <p:nvPr/>
        </p:nvGrpSpPr>
        <p:grpSpPr bwMode="auto">
          <a:xfrm>
            <a:off x="539750" y="3429000"/>
            <a:ext cx="1368425" cy="654050"/>
            <a:chOff x="340" y="2160"/>
            <a:chExt cx="862" cy="412"/>
          </a:xfrm>
        </p:grpSpPr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839" y="2160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52" name="Text Box 56"/>
            <p:cNvSpPr txBox="1">
              <a:spLocks noChangeArrowheads="1"/>
            </p:cNvSpPr>
            <p:nvPr/>
          </p:nvSpPr>
          <p:spPr bwMode="auto">
            <a:xfrm>
              <a:off x="340" y="2341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１２ｍ</a:t>
              </a:r>
            </a:p>
          </p:txBody>
        </p:sp>
      </p:grpSp>
      <p:grpSp>
        <p:nvGrpSpPr>
          <p:cNvPr id="4288" name="Group 192"/>
          <p:cNvGrpSpPr>
            <a:grpSpLocks/>
          </p:cNvGrpSpPr>
          <p:nvPr/>
        </p:nvGrpSpPr>
        <p:grpSpPr bwMode="auto">
          <a:xfrm>
            <a:off x="539750" y="3933825"/>
            <a:ext cx="1368425" cy="654050"/>
            <a:chOff x="340" y="2478"/>
            <a:chExt cx="862" cy="412"/>
          </a:xfrm>
        </p:grpSpPr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839" y="2478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53" name="Text Box 57"/>
            <p:cNvSpPr txBox="1">
              <a:spLocks noChangeArrowheads="1"/>
            </p:cNvSpPr>
            <p:nvPr/>
          </p:nvSpPr>
          <p:spPr bwMode="auto">
            <a:xfrm>
              <a:off x="340" y="2659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１４ｍ</a:t>
              </a:r>
            </a:p>
          </p:txBody>
        </p:sp>
      </p:grpSp>
      <p:grpSp>
        <p:nvGrpSpPr>
          <p:cNvPr id="4291" name="Group 195"/>
          <p:cNvGrpSpPr>
            <a:grpSpLocks/>
          </p:cNvGrpSpPr>
          <p:nvPr/>
        </p:nvGrpSpPr>
        <p:grpSpPr bwMode="auto">
          <a:xfrm>
            <a:off x="539750" y="5445125"/>
            <a:ext cx="1368425" cy="655638"/>
            <a:chOff x="340" y="3430"/>
            <a:chExt cx="862" cy="413"/>
          </a:xfrm>
        </p:grpSpPr>
        <p:sp>
          <p:nvSpPr>
            <p:cNvPr id="4151" name="Rectangle 55"/>
            <p:cNvSpPr>
              <a:spLocks noChangeArrowheads="1"/>
            </p:cNvSpPr>
            <p:nvPr/>
          </p:nvSpPr>
          <p:spPr bwMode="auto">
            <a:xfrm>
              <a:off x="839" y="3430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56" name="Text Box 60"/>
            <p:cNvSpPr txBox="1">
              <a:spLocks noChangeArrowheads="1"/>
            </p:cNvSpPr>
            <p:nvPr/>
          </p:nvSpPr>
          <p:spPr bwMode="auto">
            <a:xfrm>
              <a:off x="340" y="3612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２０ｍ</a:t>
              </a:r>
            </a:p>
          </p:txBody>
        </p:sp>
      </p:grpSp>
      <p:grpSp>
        <p:nvGrpSpPr>
          <p:cNvPr id="4289" name="Group 193"/>
          <p:cNvGrpSpPr>
            <a:grpSpLocks/>
          </p:cNvGrpSpPr>
          <p:nvPr/>
        </p:nvGrpSpPr>
        <p:grpSpPr bwMode="auto">
          <a:xfrm>
            <a:off x="539750" y="4437063"/>
            <a:ext cx="1368425" cy="654050"/>
            <a:chOff x="340" y="2795"/>
            <a:chExt cx="862" cy="412"/>
          </a:xfrm>
        </p:grpSpPr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839" y="2795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57" name="Text Box 61"/>
            <p:cNvSpPr txBox="1">
              <a:spLocks noChangeArrowheads="1"/>
            </p:cNvSpPr>
            <p:nvPr/>
          </p:nvSpPr>
          <p:spPr bwMode="auto">
            <a:xfrm>
              <a:off x="340" y="2976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１６ｍ</a:t>
              </a:r>
            </a:p>
          </p:txBody>
        </p:sp>
      </p:grpSp>
      <p:grpSp>
        <p:nvGrpSpPr>
          <p:cNvPr id="4290" name="Group 194"/>
          <p:cNvGrpSpPr>
            <a:grpSpLocks/>
          </p:cNvGrpSpPr>
          <p:nvPr/>
        </p:nvGrpSpPr>
        <p:grpSpPr bwMode="auto">
          <a:xfrm>
            <a:off x="539750" y="4941888"/>
            <a:ext cx="1368425" cy="654050"/>
            <a:chOff x="340" y="3113"/>
            <a:chExt cx="862" cy="412"/>
          </a:xfrm>
        </p:grpSpPr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839" y="3113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58" name="Text Box 62"/>
            <p:cNvSpPr txBox="1">
              <a:spLocks noChangeArrowheads="1"/>
            </p:cNvSpPr>
            <p:nvPr/>
          </p:nvSpPr>
          <p:spPr bwMode="auto">
            <a:xfrm>
              <a:off x="340" y="3294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１８ｍ</a:t>
              </a:r>
            </a:p>
          </p:txBody>
        </p:sp>
      </p:grp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2843213" y="2781300"/>
            <a:ext cx="30241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シルト質砂 　 ７．６～８．８ｍ</a:t>
            </a:r>
          </a:p>
        </p:txBody>
      </p:sp>
      <p:sp>
        <p:nvSpPr>
          <p:cNvPr id="4165" name="Line 69"/>
          <p:cNvSpPr>
            <a:spLocks noChangeShapeType="1"/>
          </p:cNvSpPr>
          <p:nvPr/>
        </p:nvSpPr>
        <p:spPr bwMode="auto">
          <a:xfrm>
            <a:off x="1908175" y="3716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79" name="Line 83"/>
          <p:cNvSpPr>
            <a:spLocks noChangeShapeType="1"/>
          </p:cNvSpPr>
          <p:nvPr/>
        </p:nvSpPr>
        <p:spPr bwMode="auto">
          <a:xfrm>
            <a:off x="1908175" y="908050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4190" name="Group 94"/>
          <p:cNvGrpSpPr>
            <a:grpSpLocks/>
          </p:cNvGrpSpPr>
          <p:nvPr/>
        </p:nvGrpSpPr>
        <p:grpSpPr bwMode="auto">
          <a:xfrm>
            <a:off x="611188" y="692150"/>
            <a:ext cx="720725" cy="366713"/>
            <a:chOff x="340" y="2296"/>
            <a:chExt cx="363" cy="231"/>
          </a:xfrm>
        </p:grpSpPr>
        <p:sp>
          <p:nvSpPr>
            <p:cNvPr id="4191" name="Text Box 95"/>
            <p:cNvSpPr txBox="1">
              <a:spLocks noChangeArrowheads="1"/>
            </p:cNvSpPr>
            <p:nvPr/>
          </p:nvSpPr>
          <p:spPr bwMode="auto">
            <a:xfrm>
              <a:off x="431" y="2296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０</a:t>
              </a:r>
            </a:p>
          </p:txBody>
        </p:sp>
        <p:sp>
          <p:nvSpPr>
            <p:cNvPr id="4192" name="Line 96"/>
            <p:cNvSpPr>
              <a:spLocks noChangeShapeType="1"/>
            </p:cNvSpPr>
            <p:nvPr/>
          </p:nvSpPr>
          <p:spPr bwMode="auto">
            <a:xfrm flipH="1">
              <a:off x="340" y="243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93" name="Line 97"/>
            <p:cNvSpPr>
              <a:spLocks noChangeShapeType="1"/>
            </p:cNvSpPr>
            <p:nvPr/>
          </p:nvSpPr>
          <p:spPr bwMode="auto">
            <a:xfrm flipH="1">
              <a:off x="567" y="243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194" name="Line 98"/>
          <p:cNvSpPr>
            <a:spLocks noChangeShapeType="1"/>
          </p:cNvSpPr>
          <p:nvPr/>
        </p:nvSpPr>
        <p:spPr bwMode="auto">
          <a:xfrm>
            <a:off x="1187450" y="333375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57" name="Rectangle 161"/>
          <p:cNvSpPr>
            <a:spLocks noChangeArrowheads="1"/>
          </p:cNvSpPr>
          <p:nvPr/>
        </p:nvSpPr>
        <p:spPr bwMode="auto">
          <a:xfrm>
            <a:off x="4768850" y="476250"/>
            <a:ext cx="342900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58" name="Rectangle 162"/>
          <p:cNvSpPr>
            <a:spLocks noChangeArrowheads="1"/>
          </p:cNvSpPr>
          <p:nvPr/>
        </p:nvSpPr>
        <p:spPr bwMode="auto">
          <a:xfrm>
            <a:off x="5340350" y="476250"/>
            <a:ext cx="342900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59" name="Rectangle 163"/>
          <p:cNvSpPr>
            <a:spLocks noChangeArrowheads="1"/>
          </p:cNvSpPr>
          <p:nvPr/>
        </p:nvSpPr>
        <p:spPr bwMode="auto">
          <a:xfrm>
            <a:off x="3203575" y="476250"/>
            <a:ext cx="798513" cy="439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60" name="Rectangle 164"/>
          <p:cNvSpPr>
            <a:spLocks noChangeArrowheads="1"/>
          </p:cNvSpPr>
          <p:nvPr/>
        </p:nvSpPr>
        <p:spPr bwMode="auto">
          <a:xfrm>
            <a:off x="1914525" y="476250"/>
            <a:ext cx="341313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61" name="Rectangle 165"/>
          <p:cNvSpPr>
            <a:spLocks noChangeArrowheads="1"/>
          </p:cNvSpPr>
          <p:nvPr/>
        </p:nvSpPr>
        <p:spPr bwMode="auto">
          <a:xfrm>
            <a:off x="1331913" y="484188"/>
            <a:ext cx="341312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62" name="Line 166"/>
          <p:cNvSpPr>
            <a:spLocks noChangeShapeType="1"/>
          </p:cNvSpPr>
          <p:nvPr/>
        </p:nvSpPr>
        <p:spPr bwMode="auto">
          <a:xfrm>
            <a:off x="2484438" y="333375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63" name="Line 167"/>
          <p:cNvSpPr>
            <a:spLocks noChangeShapeType="1"/>
          </p:cNvSpPr>
          <p:nvPr/>
        </p:nvSpPr>
        <p:spPr bwMode="auto">
          <a:xfrm>
            <a:off x="4572000" y="40481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64" name="Line 168"/>
          <p:cNvSpPr>
            <a:spLocks noChangeShapeType="1"/>
          </p:cNvSpPr>
          <p:nvPr/>
        </p:nvSpPr>
        <p:spPr bwMode="auto">
          <a:xfrm>
            <a:off x="5867400" y="40481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4310" name="Group 214"/>
          <p:cNvGraphicFramePr>
            <a:graphicFrameLocks noGrp="1"/>
          </p:cNvGraphicFramePr>
          <p:nvPr>
            <p:ph idx="1"/>
          </p:nvPr>
        </p:nvGraphicFramePr>
        <p:xfrm>
          <a:off x="6372225" y="981075"/>
          <a:ext cx="2592388" cy="1947863"/>
        </p:xfrm>
        <a:graphic>
          <a:graphicData uri="http://schemas.openxmlformats.org/drawingml/2006/table">
            <a:tbl>
              <a:tblPr/>
              <a:tblGrid>
                <a:gridCol w="868363">
                  <a:extLst>
                    <a:ext uri="{9D8B030D-6E8A-4147-A177-3AD203B41FA5}">
                      <a16:colId xmlns:a16="http://schemas.microsoft.com/office/drawing/2014/main" val="4105815311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3644296886"/>
                    </a:ext>
                  </a:extLst>
                </a:gridCol>
              </a:tblGrid>
              <a:tr h="4540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名　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粒　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379308"/>
                  </a:ext>
                </a:extLst>
              </a:tr>
              <a:tr h="3333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レキ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２ｍｍ以上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277548"/>
                  </a:ext>
                </a:extLst>
              </a:tr>
              <a:tr h="3317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２～</a:t>
                      </a: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1/16mm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2064253"/>
                  </a:ext>
                </a:extLst>
              </a:tr>
              <a:tr h="4095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シルト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1/16</a:t>
                      </a: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～</a:t>
                      </a: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1/256mm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826768"/>
                  </a:ext>
                </a:extLst>
              </a:tr>
              <a:tr h="4143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1/256mm</a:t>
                      </a: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以下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852829"/>
                  </a:ext>
                </a:extLst>
              </a:tr>
            </a:tbl>
          </a:graphicData>
        </a:graphic>
      </p:graphicFrame>
      <p:grpSp>
        <p:nvGrpSpPr>
          <p:cNvPr id="4296" name="Group 200"/>
          <p:cNvGrpSpPr>
            <a:grpSpLocks/>
          </p:cNvGrpSpPr>
          <p:nvPr/>
        </p:nvGrpSpPr>
        <p:grpSpPr bwMode="auto">
          <a:xfrm>
            <a:off x="1908175" y="3716338"/>
            <a:ext cx="5040313" cy="865187"/>
            <a:chOff x="1202" y="2341"/>
            <a:chExt cx="3356" cy="499"/>
          </a:xfrm>
        </p:grpSpPr>
        <p:sp>
          <p:nvSpPr>
            <p:cNvPr id="4170" name="Text Box 74"/>
            <p:cNvSpPr txBox="1">
              <a:spLocks noChangeArrowheads="1"/>
            </p:cNvSpPr>
            <p:nvPr/>
          </p:nvSpPr>
          <p:spPr bwMode="auto">
            <a:xfrm>
              <a:off x="1791" y="2478"/>
              <a:ext cx="20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砂質シルト　１１．１～１４．８ｍ</a:t>
              </a:r>
            </a:p>
          </p:txBody>
        </p:sp>
        <p:sp>
          <p:nvSpPr>
            <p:cNvPr id="4295" name="Rectangle 199"/>
            <p:cNvSpPr>
              <a:spLocks noChangeArrowheads="1"/>
            </p:cNvSpPr>
            <p:nvPr/>
          </p:nvSpPr>
          <p:spPr bwMode="auto">
            <a:xfrm>
              <a:off x="1202" y="2341"/>
              <a:ext cx="3356" cy="4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4303" name="Group 207"/>
          <p:cNvGrpSpPr>
            <a:grpSpLocks/>
          </p:cNvGrpSpPr>
          <p:nvPr/>
        </p:nvGrpSpPr>
        <p:grpSpPr bwMode="auto">
          <a:xfrm>
            <a:off x="1908175" y="4581525"/>
            <a:ext cx="5040313" cy="503238"/>
            <a:chOff x="1202" y="2840"/>
            <a:chExt cx="3175" cy="318"/>
          </a:xfrm>
        </p:grpSpPr>
        <p:sp>
          <p:nvSpPr>
            <p:cNvPr id="4173" name="Text Box 77"/>
            <p:cNvSpPr txBox="1">
              <a:spLocks noChangeArrowheads="1"/>
            </p:cNvSpPr>
            <p:nvPr/>
          </p:nvSpPr>
          <p:spPr bwMode="auto">
            <a:xfrm>
              <a:off x="1837" y="2886"/>
              <a:ext cx="2042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シルト　　　１４．８～１６．８ｍ</a:t>
              </a:r>
            </a:p>
          </p:txBody>
        </p:sp>
        <p:sp>
          <p:nvSpPr>
            <p:cNvPr id="4302" name="Rectangle 206"/>
            <p:cNvSpPr>
              <a:spLocks noChangeArrowheads="1"/>
            </p:cNvSpPr>
            <p:nvPr/>
          </p:nvSpPr>
          <p:spPr bwMode="auto">
            <a:xfrm>
              <a:off x="1202" y="2840"/>
              <a:ext cx="3175" cy="3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4307" name="Group 211"/>
          <p:cNvGrpSpPr>
            <a:grpSpLocks/>
          </p:cNvGrpSpPr>
          <p:nvPr/>
        </p:nvGrpSpPr>
        <p:grpSpPr bwMode="auto">
          <a:xfrm>
            <a:off x="1908175" y="5013325"/>
            <a:ext cx="5040313" cy="366713"/>
            <a:chOff x="1202" y="3113"/>
            <a:chExt cx="3175" cy="287"/>
          </a:xfrm>
        </p:grpSpPr>
        <p:sp>
          <p:nvSpPr>
            <p:cNvPr id="4305" name="Text Box 209"/>
            <p:cNvSpPr txBox="1">
              <a:spLocks noChangeArrowheads="1"/>
            </p:cNvSpPr>
            <p:nvPr/>
          </p:nvSpPr>
          <p:spPr bwMode="auto">
            <a:xfrm>
              <a:off x="1791" y="3113"/>
              <a:ext cx="2042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固結シルト　１６．８～１７．６ｍ</a:t>
              </a:r>
            </a:p>
          </p:txBody>
        </p:sp>
        <p:sp>
          <p:nvSpPr>
            <p:cNvPr id="4306" name="Rectangle 210"/>
            <p:cNvSpPr>
              <a:spLocks noChangeArrowheads="1"/>
            </p:cNvSpPr>
            <p:nvPr/>
          </p:nvSpPr>
          <p:spPr bwMode="auto">
            <a:xfrm>
              <a:off x="1202" y="3158"/>
              <a:ext cx="3175" cy="1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4309" name="Group 213"/>
          <p:cNvGrpSpPr>
            <a:grpSpLocks/>
          </p:cNvGrpSpPr>
          <p:nvPr/>
        </p:nvGrpSpPr>
        <p:grpSpPr bwMode="auto">
          <a:xfrm>
            <a:off x="1908175" y="5300663"/>
            <a:ext cx="5040313" cy="504825"/>
            <a:chOff x="1202" y="3339"/>
            <a:chExt cx="3175" cy="363"/>
          </a:xfrm>
        </p:grpSpPr>
        <p:sp>
          <p:nvSpPr>
            <p:cNvPr id="4177" name="Text Box 81"/>
            <p:cNvSpPr txBox="1">
              <a:spLocks noChangeArrowheads="1"/>
            </p:cNvSpPr>
            <p:nvPr/>
          </p:nvSpPr>
          <p:spPr bwMode="auto">
            <a:xfrm>
              <a:off x="1791" y="3430"/>
              <a:ext cx="2042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砂質シルト　１７．６～１９．６ｍ</a:t>
              </a:r>
            </a:p>
          </p:txBody>
        </p:sp>
        <p:sp>
          <p:nvSpPr>
            <p:cNvPr id="4308" name="Rectangle 212"/>
            <p:cNvSpPr>
              <a:spLocks noChangeArrowheads="1"/>
            </p:cNvSpPr>
            <p:nvPr/>
          </p:nvSpPr>
          <p:spPr bwMode="auto">
            <a:xfrm>
              <a:off x="1202" y="3339"/>
              <a:ext cx="3175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4317" name="Group 221"/>
          <p:cNvGrpSpPr>
            <a:grpSpLocks/>
          </p:cNvGrpSpPr>
          <p:nvPr/>
        </p:nvGrpSpPr>
        <p:grpSpPr bwMode="auto">
          <a:xfrm>
            <a:off x="1908175" y="3429000"/>
            <a:ext cx="5040313" cy="366713"/>
            <a:chOff x="1202" y="2160"/>
            <a:chExt cx="3175" cy="231"/>
          </a:xfrm>
        </p:grpSpPr>
        <p:sp>
          <p:nvSpPr>
            <p:cNvPr id="4315" name="Text Box 219"/>
            <p:cNvSpPr txBox="1">
              <a:spLocks noChangeArrowheads="1"/>
            </p:cNvSpPr>
            <p:nvPr/>
          </p:nvSpPr>
          <p:spPr bwMode="auto">
            <a:xfrm>
              <a:off x="1882" y="2160"/>
              <a:ext cx="234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シルト　　　１０．７～１１．０ｍ</a:t>
              </a:r>
            </a:p>
          </p:txBody>
        </p:sp>
        <p:sp>
          <p:nvSpPr>
            <p:cNvPr id="4316" name="Rectangle 220"/>
            <p:cNvSpPr>
              <a:spLocks noChangeArrowheads="1"/>
            </p:cNvSpPr>
            <p:nvPr/>
          </p:nvSpPr>
          <p:spPr bwMode="auto">
            <a:xfrm>
              <a:off x="1202" y="2251"/>
              <a:ext cx="3175" cy="9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4320" name="Group 224"/>
          <p:cNvGrpSpPr>
            <a:grpSpLocks/>
          </p:cNvGrpSpPr>
          <p:nvPr/>
        </p:nvGrpSpPr>
        <p:grpSpPr bwMode="auto">
          <a:xfrm>
            <a:off x="1908175" y="3141663"/>
            <a:ext cx="5040313" cy="431800"/>
            <a:chOff x="1190" y="1992"/>
            <a:chExt cx="3175" cy="272"/>
          </a:xfrm>
        </p:grpSpPr>
        <p:sp>
          <p:nvSpPr>
            <p:cNvPr id="4318" name="Text Box 222"/>
            <p:cNvSpPr txBox="1">
              <a:spLocks noChangeArrowheads="1"/>
            </p:cNvSpPr>
            <p:nvPr/>
          </p:nvSpPr>
          <p:spPr bwMode="auto">
            <a:xfrm>
              <a:off x="1837" y="2024"/>
              <a:ext cx="247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細砂　　　　  ８．８～１０．７ｍ</a:t>
              </a:r>
            </a:p>
          </p:txBody>
        </p:sp>
        <p:sp>
          <p:nvSpPr>
            <p:cNvPr id="4319" name="Rectangle 223"/>
            <p:cNvSpPr>
              <a:spLocks noChangeArrowheads="1"/>
            </p:cNvSpPr>
            <p:nvPr/>
          </p:nvSpPr>
          <p:spPr bwMode="auto">
            <a:xfrm>
              <a:off x="1190" y="1992"/>
              <a:ext cx="3175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4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4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4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4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4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4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4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4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4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4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4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59338" y="6308725"/>
            <a:ext cx="3024187" cy="347663"/>
          </a:xfrm>
        </p:spPr>
        <p:txBody>
          <a:bodyPr/>
          <a:lstStyle/>
          <a:p>
            <a:r>
              <a:rPr lang="ja-JP" altLang="en-US" sz="3200"/>
              <a:t>地下２０→４０ｍ</a:t>
            </a:r>
          </a:p>
        </p:txBody>
      </p:sp>
      <p:grpSp>
        <p:nvGrpSpPr>
          <p:cNvPr id="5212" name="Group 92"/>
          <p:cNvGrpSpPr>
            <a:grpSpLocks/>
          </p:cNvGrpSpPr>
          <p:nvPr/>
        </p:nvGrpSpPr>
        <p:grpSpPr bwMode="auto">
          <a:xfrm>
            <a:off x="539750" y="1412875"/>
            <a:ext cx="1368425" cy="654050"/>
            <a:chOff x="340" y="890"/>
            <a:chExt cx="862" cy="412"/>
          </a:xfrm>
        </p:grpSpPr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839" y="890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340" y="1071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２４ｍ</a:t>
              </a:r>
            </a:p>
          </p:txBody>
        </p:sp>
      </p:grpSp>
      <p:grpSp>
        <p:nvGrpSpPr>
          <p:cNvPr id="5213" name="Group 93"/>
          <p:cNvGrpSpPr>
            <a:grpSpLocks/>
          </p:cNvGrpSpPr>
          <p:nvPr/>
        </p:nvGrpSpPr>
        <p:grpSpPr bwMode="auto">
          <a:xfrm>
            <a:off x="539750" y="1916113"/>
            <a:ext cx="1368425" cy="655637"/>
            <a:chOff x="340" y="1207"/>
            <a:chExt cx="862" cy="413"/>
          </a:xfrm>
        </p:grpSpPr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839" y="1207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340" y="1389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２６ｍ</a:t>
              </a:r>
            </a:p>
          </p:txBody>
        </p:sp>
      </p:grpSp>
      <p:grpSp>
        <p:nvGrpSpPr>
          <p:cNvPr id="5214" name="Group 94"/>
          <p:cNvGrpSpPr>
            <a:grpSpLocks/>
          </p:cNvGrpSpPr>
          <p:nvPr/>
        </p:nvGrpSpPr>
        <p:grpSpPr bwMode="auto">
          <a:xfrm>
            <a:off x="539750" y="2420938"/>
            <a:ext cx="1368425" cy="654050"/>
            <a:chOff x="340" y="1525"/>
            <a:chExt cx="862" cy="412"/>
          </a:xfrm>
        </p:grpSpPr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839" y="1525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340" y="1706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２８ｍ</a:t>
              </a:r>
            </a:p>
          </p:txBody>
        </p:sp>
      </p:grpSp>
      <p:grpSp>
        <p:nvGrpSpPr>
          <p:cNvPr id="5215" name="Group 95"/>
          <p:cNvGrpSpPr>
            <a:grpSpLocks/>
          </p:cNvGrpSpPr>
          <p:nvPr/>
        </p:nvGrpSpPr>
        <p:grpSpPr bwMode="auto">
          <a:xfrm>
            <a:off x="539750" y="2924175"/>
            <a:ext cx="1368425" cy="655638"/>
            <a:chOff x="340" y="1842"/>
            <a:chExt cx="862" cy="413"/>
          </a:xfrm>
        </p:grpSpPr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839" y="1842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340" y="2024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３０ｍ</a:t>
              </a:r>
            </a:p>
          </p:txBody>
        </p:sp>
      </p:grpSp>
      <p:grpSp>
        <p:nvGrpSpPr>
          <p:cNvPr id="5216" name="Group 96"/>
          <p:cNvGrpSpPr>
            <a:grpSpLocks/>
          </p:cNvGrpSpPr>
          <p:nvPr/>
        </p:nvGrpSpPr>
        <p:grpSpPr bwMode="auto">
          <a:xfrm>
            <a:off x="539750" y="3429000"/>
            <a:ext cx="1368425" cy="654050"/>
            <a:chOff x="340" y="2160"/>
            <a:chExt cx="862" cy="412"/>
          </a:xfrm>
        </p:grpSpPr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839" y="2160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340" y="2341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３２ｍ</a:t>
              </a:r>
            </a:p>
          </p:txBody>
        </p:sp>
      </p:grpSp>
      <p:grpSp>
        <p:nvGrpSpPr>
          <p:cNvPr id="5217" name="Group 97"/>
          <p:cNvGrpSpPr>
            <a:grpSpLocks/>
          </p:cNvGrpSpPr>
          <p:nvPr/>
        </p:nvGrpSpPr>
        <p:grpSpPr bwMode="auto">
          <a:xfrm>
            <a:off x="539750" y="3933825"/>
            <a:ext cx="1368425" cy="654050"/>
            <a:chOff x="340" y="2478"/>
            <a:chExt cx="862" cy="412"/>
          </a:xfrm>
        </p:grpSpPr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839" y="2478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43" name="Text Box 23"/>
            <p:cNvSpPr txBox="1">
              <a:spLocks noChangeArrowheads="1"/>
            </p:cNvSpPr>
            <p:nvPr/>
          </p:nvSpPr>
          <p:spPr bwMode="auto">
            <a:xfrm>
              <a:off x="340" y="2659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３４ｍ</a:t>
              </a:r>
            </a:p>
          </p:txBody>
        </p:sp>
      </p:grpSp>
      <p:grpSp>
        <p:nvGrpSpPr>
          <p:cNvPr id="5218" name="Group 98"/>
          <p:cNvGrpSpPr>
            <a:grpSpLocks/>
          </p:cNvGrpSpPr>
          <p:nvPr/>
        </p:nvGrpSpPr>
        <p:grpSpPr bwMode="auto">
          <a:xfrm>
            <a:off x="539750" y="4437063"/>
            <a:ext cx="1368425" cy="654050"/>
            <a:chOff x="340" y="2795"/>
            <a:chExt cx="862" cy="412"/>
          </a:xfrm>
        </p:grpSpPr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839" y="2795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45" name="Text Box 25"/>
            <p:cNvSpPr txBox="1">
              <a:spLocks noChangeArrowheads="1"/>
            </p:cNvSpPr>
            <p:nvPr/>
          </p:nvSpPr>
          <p:spPr bwMode="auto">
            <a:xfrm>
              <a:off x="340" y="2976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３６ｍ</a:t>
              </a:r>
            </a:p>
          </p:txBody>
        </p:sp>
      </p:grpSp>
      <p:grpSp>
        <p:nvGrpSpPr>
          <p:cNvPr id="5219" name="Group 99"/>
          <p:cNvGrpSpPr>
            <a:grpSpLocks/>
          </p:cNvGrpSpPr>
          <p:nvPr/>
        </p:nvGrpSpPr>
        <p:grpSpPr bwMode="auto">
          <a:xfrm>
            <a:off x="539750" y="4941888"/>
            <a:ext cx="1368425" cy="654050"/>
            <a:chOff x="340" y="3113"/>
            <a:chExt cx="862" cy="412"/>
          </a:xfrm>
        </p:grpSpPr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839" y="3113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46" name="Text Box 26"/>
            <p:cNvSpPr txBox="1">
              <a:spLocks noChangeArrowheads="1"/>
            </p:cNvSpPr>
            <p:nvPr/>
          </p:nvSpPr>
          <p:spPr bwMode="auto">
            <a:xfrm>
              <a:off x="340" y="3294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３８ｍ</a:t>
              </a:r>
            </a:p>
          </p:txBody>
        </p:sp>
      </p:grpSp>
      <p:sp>
        <p:nvSpPr>
          <p:cNvPr id="5151" name="Line 31"/>
          <p:cNvSpPr>
            <a:spLocks noChangeShapeType="1"/>
          </p:cNvSpPr>
          <p:nvPr/>
        </p:nvSpPr>
        <p:spPr bwMode="auto">
          <a:xfrm>
            <a:off x="1908175" y="3716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5211" name="Group 91"/>
          <p:cNvGrpSpPr>
            <a:grpSpLocks/>
          </p:cNvGrpSpPr>
          <p:nvPr/>
        </p:nvGrpSpPr>
        <p:grpSpPr bwMode="auto">
          <a:xfrm>
            <a:off x="539750" y="692150"/>
            <a:ext cx="1368425" cy="871538"/>
            <a:chOff x="340" y="436"/>
            <a:chExt cx="862" cy="549"/>
          </a:xfrm>
        </p:grpSpPr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340" y="754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２２ｍ</a:t>
              </a:r>
            </a:p>
          </p:txBody>
        </p:sp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839" y="572"/>
              <a:ext cx="363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54" name="Text Box 34"/>
            <p:cNvSpPr txBox="1">
              <a:spLocks noChangeArrowheads="1"/>
            </p:cNvSpPr>
            <p:nvPr/>
          </p:nvSpPr>
          <p:spPr bwMode="auto">
            <a:xfrm>
              <a:off x="340" y="436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２０ｍ</a:t>
              </a:r>
            </a:p>
          </p:txBody>
        </p:sp>
      </p:grpSp>
      <p:graphicFrame>
        <p:nvGraphicFramePr>
          <p:cNvPr id="5209" name="Group 89"/>
          <p:cNvGraphicFramePr>
            <a:graphicFrameLocks noGrp="1"/>
          </p:cNvGraphicFramePr>
          <p:nvPr>
            <p:ph idx="1"/>
          </p:nvPr>
        </p:nvGraphicFramePr>
        <p:xfrm>
          <a:off x="6372225" y="908050"/>
          <a:ext cx="2601913" cy="2159000"/>
        </p:xfrm>
        <a:graphic>
          <a:graphicData uri="http://schemas.openxmlformats.org/drawingml/2006/table">
            <a:tbl>
              <a:tblPr/>
              <a:tblGrid>
                <a:gridCol w="873125">
                  <a:extLst>
                    <a:ext uri="{9D8B030D-6E8A-4147-A177-3AD203B41FA5}">
                      <a16:colId xmlns:a16="http://schemas.microsoft.com/office/drawing/2014/main" val="1443993573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517777220"/>
                    </a:ext>
                  </a:extLst>
                </a:gridCol>
              </a:tblGrid>
              <a:tr h="431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名　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粒　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522441"/>
                  </a:ext>
                </a:extLst>
              </a:tr>
              <a:tr h="431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レキ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２ｍｍ以上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7355684"/>
                  </a:ext>
                </a:extLst>
              </a:tr>
              <a:tr h="431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２～</a:t>
                      </a: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1/16mm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8910876"/>
                  </a:ext>
                </a:extLst>
              </a:tr>
              <a:tr h="431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シルト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1/16</a:t>
                      </a: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～</a:t>
                      </a: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1/256mm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00603"/>
                  </a:ext>
                </a:extLst>
              </a:tr>
              <a:tr h="431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1/256mm</a:t>
                      </a: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ﾎﾟｯﾌﾟ体" panose="040B0A09000000000000" pitchFamily="49" charset="-128"/>
                          <a:ea typeface="HG創英角ﾎﾟｯﾌﾟ体" panose="040B0A09000000000000" pitchFamily="49" charset="-128"/>
                        </a:rPr>
                        <a:t>以下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495227"/>
                  </a:ext>
                </a:extLst>
              </a:tr>
            </a:tbl>
          </a:graphicData>
        </a:graphic>
      </p:graphicFrame>
      <p:grpSp>
        <p:nvGrpSpPr>
          <p:cNvPr id="5260" name="Group 140"/>
          <p:cNvGrpSpPr>
            <a:grpSpLocks/>
          </p:cNvGrpSpPr>
          <p:nvPr/>
        </p:nvGrpSpPr>
        <p:grpSpPr bwMode="auto">
          <a:xfrm>
            <a:off x="1908175" y="1052513"/>
            <a:ext cx="4248150" cy="431800"/>
            <a:chOff x="1338" y="663"/>
            <a:chExt cx="2676" cy="272"/>
          </a:xfrm>
        </p:grpSpPr>
        <p:sp>
          <p:nvSpPr>
            <p:cNvPr id="5167" name="Text Box 47"/>
            <p:cNvSpPr txBox="1">
              <a:spLocks noChangeArrowheads="1"/>
            </p:cNvSpPr>
            <p:nvPr/>
          </p:nvSpPr>
          <p:spPr bwMode="auto">
            <a:xfrm>
              <a:off x="1701" y="663"/>
              <a:ext cx="204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中砂　　　　　２０．７～２２．５ｍ</a:t>
              </a:r>
            </a:p>
          </p:txBody>
        </p:sp>
        <p:sp>
          <p:nvSpPr>
            <p:cNvPr id="5225" name="Rectangle 105"/>
            <p:cNvSpPr>
              <a:spLocks noChangeArrowheads="1"/>
            </p:cNvSpPr>
            <p:nvPr/>
          </p:nvSpPr>
          <p:spPr bwMode="auto">
            <a:xfrm>
              <a:off x="1338" y="663"/>
              <a:ext cx="2676" cy="2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28" name="Group 108"/>
          <p:cNvGrpSpPr>
            <a:grpSpLocks/>
          </p:cNvGrpSpPr>
          <p:nvPr/>
        </p:nvGrpSpPr>
        <p:grpSpPr bwMode="auto">
          <a:xfrm>
            <a:off x="1908175" y="1484313"/>
            <a:ext cx="4248150" cy="1944687"/>
            <a:chOff x="1202" y="935"/>
            <a:chExt cx="2676" cy="1180"/>
          </a:xfrm>
        </p:grpSpPr>
        <p:sp>
          <p:nvSpPr>
            <p:cNvPr id="5169" name="Text Box 49"/>
            <p:cNvSpPr txBox="1">
              <a:spLocks noChangeArrowheads="1"/>
            </p:cNvSpPr>
            <p:nvPr/>
          </p:nvSpPr>
          <p:spPr bwMode="auto">
            <a:xfrm>
              <a:off x="1565" y="1389"/>
              <a:ext cx="2042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細砂　　　　　２２．５～２９．９ｍ</a:t>
              </a:r>
            </a:p>
          </p:txBody>
        </p:sp>
        <p:sp>
          <p:nvSpPr>
            <p:cNvPr id="5227" name="Rectangle 107"/>
            <p:cNvSpPr>
              <a:spLocks noChangeArrowheads="1"/>
            </p:cNvSpPr>
            <p:nvPr/>
          </p:nvSpPr>
          <p:spPr bwMode="auto">
            <a:xfrm>
              <a:off x="1202" y="935"/>
              <a:ext cx="2676" cy="11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32" name="Group 112"/>
          <p:cNvGrpSpPr>
            <a:grpSpLocks/>
          </p:cNvGrpSpPr>
          <p:nvPr/>
        </p:nvGrpSpPr>
        <p:grpSpPr bwMode="auto">
          <a:xfrm>
            <a:off x="1908175" y="3357563"/>
            <a:ext cx="4248150" cy="366712"/>
            <a:chOff x="1202" y="2069"/>
            <a:chExt cx="2676" cy="288"/>
          </a:xfrm>
        </p:grpSpPr>
        <p:sp>
          <p:nvSpPr>
            <p:cNvPr id="5230" name="Text Box 110"/>
            <p:cNvSpPr txBox="1">
              <a:spLocks noChangeArrowheads="1"/>
            </p:cNvSpPr>
            <p:nvPr/>
          </p:nvSpPr>
          <p:spPr bwMode="auto">
            <a:xfrm>
              <a:off x="1565" y="2069"/>
              <a:ext cx="20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砂質シルト　２９．９～３０．９ｍ</a:t>
              </a:r>
            </a:p>
          </p:txBody>
        </p:sp>
        <p:sp>
          <p:nvSpPr>
            <p:cNvPr id="5231" name="Rectangle 111"/>
            <p:cNvSpPr>
              <a:spLocks noChangeArrowheads="1"/>
            </p:cNvSpPr>
            <p:nvPr/>
          </p:nvSpPr>
          <p:spPr bwMode="auto">
            <a:xfrm>
              <a:off x="1202" y="2115"/>
              <a:ext cx="2676" cy="1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42" name="Group 122"/>
          <p:cNvGrpSpPr>
            <a:grpSpLocks/>
          </p:cNvGrpSpPr>
          <p:nvPr/>
        </p:nvGrpSpPr>
        <p:grpSpPr bwMode="auto">
          <a:xfrm>
            <a:off x="1908175" y="3789363"/>
            <a:ext cx="4248150" cy="576262"/>
            <a:chOff x="1202" y="2387"/>
            <a:chExt cx="2676" cy="363"/>
          </a:xfrm>
        </p:grpSpPr>
        <p:sp>
          <p:nvSpPr>
            <p:cNvPr id="5178" name="Text Box 58"/>
            <p:cNvSpPr txBox="1">
              <a:spLocks noChangeArrowheads="1"/>
            </p:cNvSpPr>
            <p:nvPr/>
          </p:nvSpPr>
          <p:spPr bwMode="auto">
            <a:xfrm>
              <a:off x="1565" y="2478"/>
              <a:ext cx="204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細砂　　　　　３１．６～３３．８ｍ</a:t>
              </a:r>
            </a:p>
          </p:txBody>
        </p:sp>
        <p:sp>
          <p:nvSpPr>
            <p:cNvPr id="5241" name="Rectangle 121"/>
            <p:cNvSpPr>
              <a:spLocks noChangeArrowheads="1"/>
            </p:cNvSpPr>
            <p:nvPr/>
          </p:nvSpPr>
          <p:spPr bwMode="auto">
            <a:xfrm>
              <a:off x="1202" y="2387"/>
              <a:ext cx="2676" cy="3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49" name="Group 129"/>
          <p:cNvGrpSpPr>
            <a:grpSpLocks/>
          </p:cNvGrpSpPr>
          <p:nvPr/>
        </p:nvGrpSpPr>
        <p:grpSpPr bwMode="auto">
          <a:xfrm>
            <a:off x="1908175" y="4292600"/>
            <a:ext cx="4248150" cy="366713"/>
            <a:chOff x="1202" y="2704"/>
            <a:chExt cx="2676" cy="231"/>
          </a:xfrm>
        </p:grpSpPr>
        <p:sp>
          <p:nvSpPr>
            <p:cNvPr id="5247" name="Text Box 127"/>
            <p:cNvSpPr txBox="1">
              <a:spLocks noChangeArrowheads="1"/>
            </p:cNvSpPr>
            <p:nvPr/>
          </p:nvSpPr>
          <p:spPr bwMode="auto">
            <a:xfrm>
              <a:off x="1565" y="2704"/>
              <a:ext cx="204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シルト　　　　３３．８～３４．７ｍ</a:t>
              </a:r>
            </a:p>
          </p:txBody>
        </p:sp>
        <p:sp>
          <p:nvSpPr>
            <p:cNvPr id="5248" name="Rectangle 128"/>
            <p:cNvSpPr>
              <a:spLocks noChangeArrowheads="1"/>
            </p:cNvSpPr>
            <p:nvPr/>
          </p:nvSpPr>
          <p:spPr bwMode="auto">
            <a:xfrm>
              <a:off x="1202" y="2750"/>
              <a:ext cx="2676" cy="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56" name="Group 136"/>
          <p:cNvGrpSpPr>
            <a:grpSpLocks/>
          </p:cNvGrpSpPr>
          <p:nvPr/>
        </p:nvGrpSpPr>
        <p:grpSpPr bwMode="auto">
          <a:xfrm>
            <a:off x="539750" y="5445125"/>
            <a:ext cx="1368425" cy="720725"/>
            <a:chOff x="340" y="3430"/>
            <a:chExt cx="862" cy="454"/>
          </a:xfrm>
        </p:grpSpPr>
        <p:sp>
          <p:nvSpPr>
            <p:cNvPr id="5250" name="Rectangle 130"/>
            <p:cNvSpPr>
              <a:spLocks noChangeArrowheads="1"/>
            </p:cNvSpPr>
            <p:nvPr/>
          </p:nvSpPr>
          <p:spPr bwMode="auto">
            <a:xfrm>
              <a:off x="839" y="3430"/>
              <a:ext cx="363" cy="31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51" name="Text Box 131"/>
            <p:cNvSpPr txBox="1">
              <a:spLocks noChangeArrowheads="1"/>
            </p:cNvSpPr>
            <p:nvPr/>
          </p:nvSpPr>
          <p:spPr bwMode="auto">
            <a:xfrm>
              <a:off x="340" y="3612"/>
              <a:ext cx="4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４０ｍ</a:t>
              </a:r>
            </a:p>
          </p:txBody>
        </p:sp>
        <p:sp>
          <p:nvSpPr>
            <p:cNvPr id="5252" name="Line 132"/>
            <p:cNvSpPr>
              <a:spLocks noChangeShapeType="1"/>
            </p:cNvSpPr>
            <p:nvPr/>
          </p:nvSpPr>
          <p:spPr bwMode="auto">
            <a:xfrm>
              <a:off x="1202" y="3748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255" name="Group 135"/>
          <p:cNvGrpSpPr>
            <a:grpSpLocks/>
          </p:cNvGrpSpPr>
          <p:nvPr/>
        </p:nvGrpSpPr>
        <p:grpSpPr bwMode="auto">
          <a:xfrm>
            <a:off x="1908175" y="4581525"/>
            <a:ext cx="4248150" cy="1439863"/>
            <a:chOff x="1202" y="2886"/>
            <a:chExt cx="2676" cy="907"/>
          </a:xfrm>
        </p:grpSpPr>
        <p:sp>
          <p:nvSpPr>
            <p:cNvPr id="5181" name="Text Box 61"/>
            <p:cNvSpPr txBox="1">
              <a:spLocks noChangeArrowheads="1"/>
            </p:cNvSpPr>
            <p:nvPr/>
          </p:nvSpPr>
          <p:spPr bwMode="auto">
            <a:xfrm>
              <a:off x="1565" y="3203"/>
              <a:ext cx="204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細砂　　　　　３４．７～４０．２ｍ</a:t>
              </a:r>
            </a:p>
          </p:txBody>
        </p:sp>
        <p:sp>
          <p:nvSpPr>
            <p:cNvPr id="5254" name="Rectangle 134"/>
            <p:cNvSpPr>
              <a:spLocks noChangeArrowheads="1"/>
            </p:cNvSpPr>
            <p:nvPr/>
          </p:nvSpPr>
          <p:spPr bwMode="auto">
            <a:xfrm>
              <a:off x="1202" y="2886"/>
              <a:ext cx="2676" cy="9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59" name="Group 139"/>
          <p:cNvGrpSpPr>
            <a:grpSpLocks/>
          </p:cNvGrpSpPr>
          <p:nvPr/>
        </p:nvGrpSpPr>
        <p:grpSpPr bwMode="auto">
          <a:xfrm>
            <a:off x="1908175" y="3573463"/>
            <a:ext cx="4248150" cy="366712"/>
            <a:chOff x="2517" y="2255"/>
            <a:chExt cx="2676" cy="231"/>
          </a:xfrm>
        </p:grpSpPr>
        <p:sp>
          <p:nvSpPr>
            <p:cNvPr id="5257" name="Text Box 137"/>
            <p:cNvSpPr txBox="1">
              <a:spLocks noChangeArrowheads="1"/>
            </p:cNvSpPr>
            <p:nvPr/>
          </p:nvSpPr>
          <p:spPr bwMode="auto">
            <a:xfrm>
              <a:off x="2835" y="2255"/>
              <a:ext cx="20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シルト質砂　３０．９～３１．６ｍ</a:t>
              </a:r>
            </a:p>
          </p:txBody>
        </p:sp>
        <p:sp>
          <p:nvSpPr>
            <p:cNvPr id="5258" name="Rectangle 138"/>
            <p:cNvSpPr>
              <a:spLocks noChangeArrowheads="1"/>
            </p:cNvSpPr>
            <p:nvPr/>
          </p:nvSpPr>
          <p:spPr bwMode="auto">
            <a:xfrm>
              <a:off x="2517" y="2296"/>
              <a:ext cx="2676" cy="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5269" name="Group 149"/>
          <p:cNvGrpSpPr>
            <a:grpSpLocks/>
          </p:cNvGrpSpPr>
          <p:nvPr/>
        </p:nvGrpSpPr>
        <p:grpSpPr bwMode="auto">
          <a:xfrm>
            <a:off x="1908175" y="692150"/>
            <a:ext cx="4248150" cy="381000"/>
            <a:chOff x="1202" y="436"/>
            <a:chExt cx="2676" cy="240"/>
          </a:xfrm>
        </p:grpSpPr>
        <p:sp>
          <p:nvSpPr>
            <p:cNvPr id="5267" name="Text Box 147"/>
            <p:cNvSpPr txBox="1">
              <a:spLocks noChangeArrowheads="1"/>
            </p:cNvSpPr>
            <p:nvPr/>
          </p:nvSpPr>
          <p:spPr bwMode="auto">
            <a:xfrm>
              <a:off x="1519" y="436"/>
              <a:ext cx="204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シルト質砂　１９．６～２０．７ｍ</a:t>
              </a:r>
            </a:p>
          </p:txBody>
        </p:sp>
        <p:sp>
          <p:nvSpPr>
            <p:cNvPr id="5268" name="Rectangle 148"/>
            <p:cNvSpPr>
              <a:spLocks noChangeArrowheads="1"/>
            </p:cNvSpPr>
            <p:nvPr/>
          </p:nvSpPr>
          <p:spPr bwMode="auto">
            <a:xfrm>
              <a:off x="1202" y="482"/>
              <a:ext cx="2676" cy="1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5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5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5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5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5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5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5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5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5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5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0" fill="hold"/>
                                        <p:tgtEl>
                                          <p:spTgt spid="5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5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3000" fill="hold"/>
                                        <p:tgtEl>
                                          <p:spTgt spid="5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3000" fill="hold"/>
                                        <p:tgtEl>
                                          <p:spTgt spid="5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3000" fill="hold"/>
                                        <p:tgtEl>
                                          <p:spTgt spid="5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3000" fill="hold"/>
                                        <p:tgtEl>
                                          <p:spTgt spid="5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95288" y="333375"/>
          <a:ext cx="8064500" cy="606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グラフ" r:id="rId3" imgW="6553200" imgH="2819400" progId="Excel.Chart.8">
                  <p:embed/>
                </p:oleObj>
              </mc:Choice>
              <mc:Fallback>
                <p:oleObj name="グラフ" r:id="rId3" imgW="6553200" imgH="281940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33375"/>
                        <a:ext cx="8064500" cy="606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411413" y="1196975"/>
            <a:ext cx="2592387" cy="1441450"/>
          </a:xfrm>
          <a:prstGeom prst="wedgeEllipseCallout">
            <a:avLst>
              <a:gd name="adj1" fmla="val 63042"/>
              <a:gd name="adj2" fmla="val 947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ja-JP" altLang="en-US"/>
              <a:t>ここまで掘れば固い地層にぶつかるんだなあ・・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172" grpId="0"/>
      <p:bldP spid="71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1116013" y="1196975"/>
            <a:ext cx="7272337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66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地下４０ｍまでに</a:t>
            </a: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CC66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いくつ層があったか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2195513" y="1773238"/>
            <a:ext cx="4392612" cy="2592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１７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39750" y="6021388"/>
            <a:ext cx="71294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d3386c5e6a6fe233580f947b466d0371a6a4432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446</TotalTime>
  <Words>307</Words>
  <Application>Microsoft Office PowerPoint</Application>
  <PresentationFormat>画面に合わせる (4:3)</PresentationFormat>
  <Paragraphs>89</Paragraphs>
  <Slides>8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Arial</vt:lpstr>
      <vt:lpstr>ＭＳ Ｐゴシック</vt:lpstr>
      <vt:lpstr>ＭＳ Ｐ明朝</vt:lpstr>
      <vt:lpstr>HG創英角ﾎﾟｯﾌﾟ体</vt:lpstr>
      <vt:lpstr>かぶ２</vt:lpstr>
      <vt:lpstr>Microsoft Office Excel グラフ</vt:lpstr>
      <vt:lpstr>柏中学校の地下を探る </vt:lpstr>
      <vt:lpstr>地下０→１０ｍ</vt:lpstr>
      <vt:lpstr>地下１０→２０ｍ</vt:lpstr>
      <vt:lpstr>地下２０→４０ｍ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柏中学校の地下を探る</dc:title>
  <dc:creator>柏市教育研究所</dc:creator>
  <cp:lastModifiedBy>柏市立教育研究所</cp:lastModifiedBy>
  <cp:revision>47</cp:revision>
  <dcterms:created xsi:type="dcterms:W3CDTF">2012-01-12T02:15:18Z</dcterms:created>
  <dcterms:modified xsi:type="dcterms:W3CDTF">2020-12-07T06:46:56Z</dcterms:modified>
</cp:coreProperties>
</file>