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256" r:id="rId3"/>
    <p:sldId id="257" r:id="rId4"/>
    <p:sldId id="258" r:id="rId5"/>
    <p:sldId id="265" r:id="rId6"/>
    <p:sldId id="259" r:id="rId7"/>
    <p:sldId id="260" r:id="rId8"/>
    <p:sldId id="264" r:id="rId9"/>
    <p:sldId id="263" r:id="rId10"/>
    <p:sldId id="266" r:id="rId11"/>
  </p:sldIdLst>
  <p:sldSz cx="9144000" cy="6858000" type="screen4x3"/>
  <p:notesSz cx="6858000" cy="9144000"/>
  <p:custDataLst>
    <p:tags r:id="rId12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339933"/>
    <a:srgbClr val="00CC00"/>
    <a:srgbClr val="F4CFAA"/>
    <a:srgbClr val="0000FF"/>
    <a:srgbClr val="0000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02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FC1B05-1D0E-4496-BACF-E4D8968A6BE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08878974"/>
      </p:ext>
    </p:extLst>
  </p:cSld>
  <p:clrMapOvr>
    <a:masterClrMapping/>
  </p:clrMapOvr>
  <p:transition advTm="6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AF0FAA-CB78-4D14-9B99-9428F9EF7DB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30237313"/>
      </p:ext>
    </p:extLst>
  </p:cSld>
  <p:clrMapOvr>
    <a:masterClrMapping/>
  </p:clrMapOvr>
  <p:transition advTm="6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7B00B7-957D-4689-BA26-78057379F56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30769615"/>
      </p:ext>
    </p:extLst>
  </p:cSld>
  <p:clrMapOvr>
    <a:masterClrMapping/>
  </p:clrMapOvr>
  <p:transition advTm="600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68CDA9-2504-4B74-A631-65FBEEFDC077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91732E-D8F6-42A6-810F-A8A21E72AE92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720888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987B8F-F34D-4DDF-BA87-02B78EE85C57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7D54FC-387B-48AF-9DE0-54E5B19ED32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509146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080BE5-3640-4310-BD4F-ED9F2828FA55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76417E-7501-49C3-BCAE-9BF3DE464849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672651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C52D958-3C29-4B22-88C7-9C4704A149F3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6D28FF-7ADE-40B6-B070-CEB3C108CDFB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397529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D1BB2F-BA19-4AF8-9031-A5F9C9D34FEC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4CA7DA-3ABF-4281-B3B5-534AA07474E4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524087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C038333-8BBD-436A-B9F5-41E2E5F3E1C8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70275A-6A1A-4D35-9A0D-96C000762B22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973295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0725BA-479C-4FB7-A97B-7D6147E205F4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430E31-AA9A-4025-B4F3-45932515BA2B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685774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E7F115-2F31-4D9C-9C44-7829A5B780A2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468D69-D239-43E4-9FE0-5EE2BA842C34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13185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01A2B4-EE5A-4C78-BA42-6315B883AE5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87321283"/>
      </p:ext>
    </p:extLst>
  </p:cSld>
  <p:clrMapOvr>
    <a:masterClrMapping/>
  </p:clrMapOvr>
  <p:transition advTm="600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59DFF8-72E7-4F6D-AD2A-E6B5A8C70F04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D4F0FA-3C80-4846-8CA9-7DF8A43DDE84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462816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DB509B-87B5-4C0D-8EEF-C2D7B451DBE3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3FFB16-7C16-4E9E-BFC2-C69E5B091BC0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0734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7315BD-C338-4670-AB82-71A039406297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8F33ED-6E9D-4AE7-979A-50651DF76967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87163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6B28E2-1556-42BC-AA9F-002D5E3EBCB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73913656"/>
      </p:ext>
    </p:extLst>
  </p:cSld>
  <p:clrMapOvr>
    <a:masterClrMapping/>
  </p:clrMapOvr>
  <p:transition advTm="6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CFAAD8-198F-4E6C-A06B-EE5A2403A51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53476258"/>
      </p:ext>
    </p:extLst>
  </p:cSld>
  <p:clrMapOvr>
    <a:masterClrMapping/>
  </p:clrMapOvr>
  <p:transition advTm="6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7F7BC7-E053-437C-AA99-DC93C46E760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86569096"/>
      </p:ext>
    </p:extLst>
  </p:cSld>
  <p:clrMapOvr>
    <a:masterClrMapping/>
  </p:clrMapOvr>
  <p:transition advTm="6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2C0B64-67E7-4723-AA18-2A5E5608C5C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7331495"/>
      </p:ext>
    </p:extLst>
  </p:cSld>
  <p:clrMapOvr>
    <a:masterClrMapping/>
  </p:clrMapOvr>
  <p:transition advTm="6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105302-AD0D-401A-8054-C481E901EE9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72940806"/>
      </p:ext>
    </p:extLst>
  </p:cSld>
  <p:clrMapOvr>
    <a:masterClrMapping/>
  </p:clrMapOvr>
  <p:transition advTm="6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4370DB-B702-4311-B506-F5E6BF5EBC7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53400370"/>
      </p:ext>
    </p:extLst>
  </p:cSld>
  <p:clrMapOvr>
    <a:masterClrMapping/>
  </p:clrMapOvr>
  <p:transition advTm="6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63685F-4732-4F3A-9A1D-B6B28AA6BA3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29095402"/>
      </p:ext>
    </p:extLst>
  </p:cSld>
  <p:clrMapOvr>
    <a:masterClrMapping/>
  </p:clrMapOvr>
  <p:transition advTm="6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CB5C040-D16C-4ACC-B970-559E8CE546E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ransition advTm="600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BE581C6A-5E29-47FF-A5EF-02F61D54AC24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43AFEA0-9BDD-47AF-B218-1443ECEF988E}" type="slidenum">
              <a:rPr lang="ja-JP" altLang="en-US"/>
              <a:pPr/>
              <a:t>‹#›</a:t>
            </a:fld>
            <a:endParaRPr lang="en-US" altLang="ja-JP"/>
          </a:p>
        </p:txBody>
      </p:sp>
      <p:pic>
        <p:nvPicPr>
          <p:cNvPr id="23559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560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561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4213" y="333375"/>
            <a:ext cx="7772400" cy="1470025"/>
          </a:xfrm>
        </p:spPr>
        <p:txBody>
          <a:bodyPr/>
          <a:lstStyle/>
          <a:p>
            <a:r>
              <a:rPr lang="ja-JP" altLang="en-US" sz="9600">
                <a:ea typeface="HG創英角ｺﾞｼｯｸUB" panose="020B0909000000000000" pitchFamily="49" charset="-128"/>
              </a:rPr>
              <a:t>地震の揺れ方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31913" y="1916113"/>
            <a:ext cx="6337300" cy="576262"/>
          </a:xfrm>
        </p:spPr>
        <p:txBody>
          <a:bodyPr/>
          <a:lstStyle/>
          <a:p>
            <a:pPr marL="0" indent="0" algn="ctr">
              <a:lnSpc>
                <a:spcPct val="90000"/>
              </a:lnSpc>
              <a:buFontTx/>
              <a:buNone/>
            </a:pPr>
            <a:r>
              <a:rPr lang="ja-JP" altLang="en-US" sz="4000"/>
              <a:t>Ｐ波とＳ波の伝わり方と震源</a:t>
            </a:r>
          </a:p>
        </p:txBody>
      </p:sp>
      <p:sp>
        <p:nvSpPr>
          <p:cNvPr id="2053" name="Text Box 20"/>
          <p:cNvSpPr txBox="1">
            <a:spLocks noChangeArrowheads="1"/>
          </p:cNvSpPr>
          <p:nvPr/>
        </p:nvSpPr>
        <p:spPr bwMode="auto">
          <a:xfrm>
            <a:off x="9520238" y="451485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ja-JP"/>
          </a:p>
        </p:txBody>
      </p:sp>
      <p:grpSp>
        <p:nvGrpSpPr>
          <p:cNvPr id="2072" name="Group 24"/>
          <p:cNvGrpSpPr>
            <a:grpSpLocks/>
          </p:cNvGrpSpPr>
          <p:nvPr/>
        </p:nvGrpSpPr>
        <p:grpSpPr bwMode="auto">
          <a:xfrm>
            <a:off x="1476375" y="3860800"/>
            <a:ext cx="2879725" cy="1657350"/>
            <a:chOff x="930" y="2432"/>
            <a:chExt cx="1814" cy="1044"/>
          </a:xfrm>
        </p:grpSpPr>
        <p:grpSp>
          <p:nvGrpSpPr>
            <p:cNvPr id="2057" name="Group 19"/>
            <p:cNvGrpSpPr>
              <a:grpSpLocks/>
            </p:cNvGrpSpPr>
            <p:nvPr/>
          </p:nvGrpSpPr>
          <p:grpSpPr bwMode="auto">
            <a:xfrm>
              <a:off x="930" y="2432"/>
              <a:ext cx="1814" cy="1044"/>
              <a:chOff x="1066" y="2341"/>
              <a:chExt cx="998" cy="590"/>
            </a:xfrm>
          </p:grpSpPr>
          <p:sp>
            <p:nvSpPr>
              <p:cNvPr id="2059" name="AutoShape 15"/>
              <p:cNvSpPr>
                <a:spLocks noChangeArrowheads="1"/>
              </p:cNvSpPr>
              <p:nvPr/>
            </p:nvSpPr>
            <p:spPr bwMode="auto">
              <a:xfrm rot="10800000">
                <a:off x="1066" y="2341"/>
                <a:ext cx="953" cy="227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510 w 21600"/>
                  <a:gd name="T13" fmla="*/ 4472 h 21600"/>
                  <a:gd name="T14" fmla="*/ 17090 w 21600"/>
                  <a:gd name="T15" fmla="*/ 1712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0C0C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2060" name="Rectangle 16"/>
              <p:cNvSpPr>
                <a:spLocks noChangeArrowheads="1"/>
              </p:cNvSpPr>
              <p:nvPr/>
            </p:nvSpPr>
            <p:spPr bwMode="auto">
              <a:xfrm>
                <a:off x="1202" y="2568"/>
                <a:ext cx="680" cy="363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2061" name="Line 17"/>
              <p:cNvSpPr>
                <a:spLocks noChangeShapeType="1"/>
              </p:cNvSpPr>
              <p:nvPr/>
            </p:nvSpPr>
            <p:spPr bwMode="auto">
              <a:xfrm>
                <a:off x="1882" y="2931"/>
                <a:ext cx="18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062" name="Line 18"/>
              <p:cNvSpPr>
                <a:spLocks noChangeShapeType="1"/>
              </p:cNvSpPr>
              <p:nvPr/>
            </p:nvSpPr>
            <p:spPr bwMode="auto">
              <a:xfrm flipH="1">
                <a:off x="1066" y="2931"/>
                <a:ext cx="1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sp>
          <p:nvSpPr>
            <p:cNvPr id="2058" name="Rectangle 23"/>
            <p:cNvSpPr>
              <a:spLocks noChangeArrowheads="1"/>
            </p:cNvSpPr>
            <p:nvPr/>
          </p:nvSpPr>
          <p:spPr bwMode="auto">
            <a:xfrm>
              <a:off x="1292" y="2976"/>
              <a:ext cx="273" cy="227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2073" name="AutoShape 25"/>
          <p:cNvSpPr>
            <a:spLocks noChangeArrowheads="1"/>
          </p:cNvSpPr>
          <p:nvPr/>
        </p:nvSpPr>
        <p:spPr bwMode="auto">
          <a:xfrm>
            <a:off x="4716463" y="2708275"/>
            <a:ext cx="2663825" cy="1152525"/>
          </a:xfrm>
          <a:prstGeom prst="wedgeEllipseCallout">
            <a:avLst>
              <a:gd name="adj1" fmla="val -92014"/>
              <a:gd name="adj2" fmla="val 141458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2400"/>
              <a:t>Ｐ　　カタカタ</a:t>
            </a:r>
          </a:p>
          <a:p>
            <a:pPr algn="ctr" eaLnBrk="1" hangingPunct="1"/>
            <a:r>
              <a:rPr lang="ja-JP" altLang="en-US" sz="2400"/>
              <a:t>カタカタ</a:t>
            </a:r>
          </a:p>
        </p:txBody>
      </p:sp>
      <p:sp>
        <p:nvSpPr>
          <p:cNvPr id="2074" name="AutoShape 26"/>
          <p:cNvSpPr>
            <a:spLocks noChangeArrowheads="1"/>
          </p:cNvSpPr>
          <p:nvPr/>
        </p:nvSpPr>
        <p:spPr bwMode="auto">
          <a:xfrm>
            <a:off x="5435600" y="4292600"/>
            <a:ext cx="2592388" cy="1223963"/>
          </a:xfrm>
          <a:prstGeom prst="wedgeEllipseCallout">
            <a:avLst>
              <a:gd name="adj1" fmla="val -119995"/>
              <a:gd name="adj2" fmla="val 7718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2400"/>
              <a:t>Ｓ　ゆらゆらゆらゆら</a:t>
            </a:r>
          </a:p>
        </p:txBody>
      </p:sp>
    </p:spTree>
  </p:cSld>
  <p:clrMapOvr>
    <a:masterClrMapping/>
  </p:clrMapOvr>
  <p:transition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38889E-6 -4.07407E-6 C -0.00294 0.00579 -0.00416 0.01111 -0.0059 0.01759 C -0.00242 0.05301 -0.0059 0.02037 -0.0059 -4.07407E-6 C -0.0059 -0.00903 -0.00381 0.01829 -0.00433 0.02732 C -0.00451 0.02963 -0.00624 0.02338 -0.00728 0.02153 C -0.00781 0.01898 -0.00885 0.01088 -0.00885 0.01366 C -0.00885 0.01829 -0.0085 0.03148 -0.00728 0.02732 C -0.00503 0.02014 -0.00642 0.01181 -0.0059 0.00394 C -0.00537 0.01042 -0.00433 0.03009 -0.00433 0.02361 C -0.00433 -0.00903 -0.00451 -0.00579 -0.00728 0.00579 C -0.00676 0.01227 -0.00728 0.01921 -0.0059 0.02546 C -0.00555 0.02755 -0.00503 0.01782 -0.00433 0.01968 C -0.00277 0.02384 -0.00346 0.0287 -0.00294 0.03333 C -0.00346 0.02407 -0.00312 0.01482 -0.00433 0.00579 C -0.00468 0.0037 -0.00572 0.00972 -0.0059 0.01181 C -0.00919 0.04468 -0.00867 0.04074 -0.0059 0.0294 C -0.00642 0.02153 -0.00607 0.01343 -0.00728 0.00579 C -0.00763 0.0037 -0.00885 0.00972 -0.00885 0.01181 C -0.00885 0.02176 -0.00781 0.02546 -0.0059 0.03333 C -0.00642 0.02222 -0.00607 0.01111 -0.00728 -4.07407E-6 C -0.00746 -0.00208 -0.00885 0.0037 -0.00885 0.00579 C -0.00885 0.01065 -0.0052 0.02361 -0.00885 0.00972 C -0.00833 0.02083 -0.00815 0.03194 -0.00728 0.04306 C -0.00711 0.04514 -0.00746 0.04907 -0.0059 0.04907 C -0.00433 0.04907 -0.00485 0.04514 -0.00433 0.04306 C -0.00485 0.03449 -0.00468 0.02593 -0.0059 0.01759 C -0.00624 0.01551 -0.00694 0.02153 -0.00728 0.02361 C -0.00798 0.02755 -0.00885 0.03125 -0.00885 0.03519 C -0.00885 0.03843 -0.00815 0.0287 -0.00728 0.02546 C -0.0052 0.0169 -0.00242 0.00857 6.38889E-6 -4.07407E-6 Z " pathEditMode="relative" ptsTypes="ffffffffffffffffffffffffffffff">
                                      <p:cBhvr>
                                        <p:cTn id="12" dur="2000" fill="hold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77778E-6 -3.33333E-6 C -0.00295 -0.00069 -0.0427 -0.00972 -0.02499 -0.00208 C -0.00972 -0.00278 0.00539 -0.00394 0.02067 -0.00394 C 0.02223 -0.00394 0.01771 -0.00232 0.01615 -0.00208 C 0.00192 -0.00093 -0.01215 -0.00069 -0.02638 -3.33333E-6 L -0.05433 0.00579 C -0.02361 0.00671 0.00886 0.01134 0.03976 0.00764 C 0.0198 0.00255 0.01754 0.00347 -0.0118 0.00185 C 0.00296 0.00856 -0.01805 0.00069 -0.00295 -3.33333E-6 C 0.00886 -0.00069 0.02067 0.00116 0.03247 0.00185 C 0.03438 0.00255 0.03629 0.00393 0.0382 0.00393 C 0.03976 0.00393 0.03542 0.00185 0.03386 0.00185 C 0.01719 0.00069 0.00053 0.00069 -0.01614 -3.33333E-6 C -0.00086 -0.00741 -0.00017 -0.00347 0.02362 -0.00208 C 0.01372 -0.00347 0.00938 -0.0037 7.77778E-6 -0.00602 C -0.00486 -0.00718 -0.01475 -0.00995 -0.01475 -0.00995 C -0.00399 -0.01435 0.00782 -0.01366 0.0191 -0.01574 C 0.01008 -0.00741 0.01962 -0.01389 0.01025 -0.01389 C -0.00538 -0.01389 -0.02117 -0.0125 -0.0368 -0.01181 C -0.02951 -0.01111 -0.02204 -0.01157 -0.01475 -0.00995 C -0.01249 -0.00949 -0.01093 -0.00648 -0.00885 -0.00602 C 0.0099 -0.00116 0.02778 -0.00602 -0.01909 -0.00602 C -0.02569 -0.00602 -0.00468 -0.00625 7.77778E-6 -3.33333E-6 Z " pathEditMode="relative" ptsTypes="ffffFffffffffffffffffff">
                                      <p:cBhvr>
                                        <p:cTn id="24" dur="5000" fill="hold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  <p:bldP spid="2073" grpId="0" animBg="1"/>
      <p:bldP spid="2073" grpId="1" animBg="1"/>
      <p:bldP spid="2073" grpId="2" animBg="1"/>
      <p:bldP spid="2074" grpId="0" animBg="1"/>
      <p:bldP spid="2074" grpId="1" animBg="1"/>
      <p:bldP spid="2074" grpId="2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>
            <a:off x="684213" y="549275"/>
            <a:ext cx="4095750" cy="5889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 panose="020B0600070205080204" pitchFamily="50" charset="-128"/>
              </a:rPr>
              <a:t>初めに来るＰ波とは</a:t>
            </a:r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>
            <a:off x="900113" y="1412875"/>
            <a:ext cx="0" cy="7921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102" name="WordArt 6"/>
          <p:cNvSpPr>
            <a:spLocks noChangeArrowheads="1" noChangeShapeType="1" noTextEdit="1"/>
          </p:cNvSpPr>
          <p:nvPr/>
        </p:nvSpPr>
        <p:spPr bwMode="auto">
          <a:xfrm>
            <a:off x="1042988" y="4076700"/>
            <a:ext cx="7267575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揺れの向きと揺れの進む向きが同じ波</a:t>
            </a:r>
          </a:p>
        </p:txBody>
      </p:sp>
      <p:sp>
        <p:nvSpPr>
          <p:cNvPr id="4103" name="WordArt 7"/>
          <p:cNvSpPr>
            <a:spLocks noChangeArrowheads="1" noChangeShapeType="1" noTextEdit="1"/>
          </p:cNvSpPr>
          <p:nvPr/>
        </p:nvSpPr>
        <p:spPr bwMode="auto">
          <a:xfrm>
            <a:off x="395288" y="2420938"/>
            <a:ext cx="9144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hlink"/>
                </a:solidFill>
                <a:latin typeface="ＭＳ Ｐゴシック" panose="020B0600070205080204" pitchFamily="50" charset="-128"/>
              </a:rPr>
              <a:t>揺れ</a:t>
            </a:r>
          </a:p>
        </p:txBody>
      </p:sp>
      <p:sp>
        <p:nvSpPr>
          <p:cNvPr id="4104" name="AutoShape 8"/>
          <p:cNvSpPr>
            <a:spLocks noChangeArrowheads="1"/>
          </p:cNvSpPr>
          <p:nvPr/>
        </p:nvSpPr>
        <p:spPr bwMode="auto">
          <a:xfrm>
            <a:off x="1476375" y="2492375"/>
            <a:ext cx="863600" cy="287338"/>
          </a:xfrm>
          <a:prstGeom prst="leftRightArrow">
            <a:avLst>
              <a:gd name="adj1" fmla="val 50000"/>
              <a:gd name="adj2" fmla="val 60110"/>
            </a:avLst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106" name="WordArt 10"/>
          <p:cNvSpPr>
            <a:spLocks noChangeArrowheads="1" noChangeShapeType="1" noTextEdit="1"/>
          </p:cNvSpPr>
          <p:nvPr/>
        </p:nvSpPr>
        <p:spPr bwMode="auto">
          <a:xfrm>
            <a:off x="395288" y="3141663"/>
            <a:ext cx="1474787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hlink"/>
                </a:solidFill>
                <a:latin typeface="ＭＳ Ｐゴシック" panose="020B0600070205080204" pitchFamily="50" charset="-128"/>
              </a:rPr>
              <a:t>進む向き</a:t>
            </a:r>
          </a:p>
        </p:txBody>
      </p:sp>
      <p:sp>
        <p:nvSpPr>
          <p:cNvPr id="4107" name="AutoShape 11"/>
          <p:cNvSpPr>
            <a:spLocks noChangeArrowheads="1"/>
          </p:cNvSpPr>
          <p:nvPr/>
        </p:nvSpPr>
        <p:spPr bwMode="auto">
          <a:xfrm>
            <a:off x="1979613" y="3213100"/>
            <a:ext cx="788987" cy="287338"/>
          </a:xfrm>
          <a:prstGeom prst="rightArrow">
            <a:avLst>
              <a:gd name="adj1" fmla="val 50000"/>
              <a:gd name="adj2" fmla="val 68646"/>
            </a:avLst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109" name="WordArt 13"/>
          <p:cNvSpPr>
            <a:spLocks noChangeArrowheads="1" noChangeShapeType="1" noTextEdit="1"/>
          </p:cNvSpPr>
          <p:nvPr/>
        </p:nvSpPr>
        <p:spPr bwMode="auto">
          <a:xfrm>
            <a:off x="755650" y="4941888"/>
            <a:ext cx="7775575" cy="5032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速度が速く、一番目（ﾌﾟﾗｲﾏﾘｰのＰ）に来る</a:t>
            </a:r>
          </a:p>
        </p:txBody>
      </p:sp>
      <p:sp>
        <p:nvSpPr>
          <p:cNvPr id="4110" name="WordArt 14"/>
          <p:cNvSpPr>
            <a:spLocks noChangeArrowheads="1" noChangeShapeType="1" noTextEdit="1"/>
          </p:cNvSpPr>
          <p:nvPr/>
        </p:nvSpPr>
        <p:spPr bwMode="auto">
          <a:xfrm>
            <a:off x="4716463" y="5949950"/>
            <a:ext cx="3459162" cy="3841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bg2"/>
                </a:solidFill>
                <a:latin typeface="ＭＳ Ｐゴシック" panose="020B0600070205080204" pitchFamily="50" charset="-128"/>
              </a:rPr>
              <a:t>縦波（疎密波の意味）</a:t>
            </a:r>
          </a:p>
        </p:txBody>
      </p:sp>
    </p:spTree>
  </p:cSld>
  <p:clrMapOvr>
    <a:masterClrMapping/>
  </p:clrMapOvr>
  <p:transition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59259E-6 C 0.02222 -0.00949 0.0993 -0.0125 0.06909 0.00209 C 0.05191 0.0007 0.03472 -0.00092 0.01753 -0.00185 C 0.01406 -0.00208 0.02448 -0.00069 0.02795 -2.59259E-6 C 0.04722 0.00394 0.02413 0.00047 0.05139 0.00394 C 0.07639 0.00232 0.10139 0.00023 0.12639 -0.00185 C 0.12986 -0.00254 0.13316 -0.00393 0.13663 -0.00393 C 0.13819 -0.00393 0.13385 -0.00185 0.13229 -0.00185 C 0.11423 -0.00185 0.096 -0.00393 0.07795 -0.00393 C 0.06719 -0.00393 0.09948 -0.00254 0.11024 -0.00185 C 0.12344 -0.00254 0.1368 -0.00278 0.15 -0.00393 C 0.15156 -0.00416 0.15295 -0.00486 0.15434 -0.00578 C 0.15469 -0.00602 0.15295 -0.00578 0.15295 -0.00555 C 0.13923 -0.00416 0.12673 -0.00602 0.11319 -0.00393 C 0.11163 -0.00185 0.11076 0.00209 0.10868 0.00209 C 0.10712 0.00209 0.1092 -0.00254 0.11024 -0.00393 C 0.11128 -0.00532 0.11319 -0.00509 0.11458 -0.00578 C 0.13594 -0.00301 0.13594 -0.00208 0.16163 -0.00393 C 0.18385 -0.00278 0.2085 0.00139 0.23055 -0.00578 C 0.2592 -0.00185 0.23576 -0.00393 0.22639 -2.59259E-6 C 0.21406 -0.00532 0.23281 0.00232 0.20434 -0.00393 C 0.20121 -0.00463 0.19548 -0.00764 0.19548 -0.0074 C 0.20521 -0.01203 0.2151 -0.00926 0.22482 -0.01365 C 0.24062 -0.01296 0.25642 -0.0125 0.27205 -0.01157 C 0.27639 -0.01134 0.28941 -0.01157 0.28524 -0.00972 C 0.2783 -0.00671 0.27048 -0.00833 0.26319 -0.00764 C 0.25729 -0.00833 0.25121 -0.0081 0.24548 -0.00972 C 0.24375 -0.01018 0.24826 -0.01134 0.25 -0.01157 C 0.26024 -0.01273 0.27048 -0.01319 0.28073 -0.01365 C 0.29791 -0.01458 0.3151 -0.01481 0.33229 -0.01551 C 0.33472 -0.0162 0.33715 -0.01713 0.33958 -0.01759 C 0.346 -0.01898 0.36805 -0.02153 0.33663 -0.01759 C 0.33524 -0.0169 0.33229 -0.01342 0.33229 -0.01551 C 0.33229 -0.01782 0.33663 -0.01944 0.33663 -0.01921 C 0.32986 -0.00602 0.33003 -0.0044 0.31753 -0.00185 C 0.31406 -0.00115 0.31076 -0.00092 0.30729 -2.59259E-6 C 0.30521 0.00047 0.2993 0.00209 0.30139 0.00209 C 0.30434 0.00209 0.30729 0.0007 0.31024 -2.59259E-6 C 0.31232 -0.00879 0.31944 -0.01342 0.32344 -0.02153 C 0.33507 -0.01643 0.34479 -0.01342 0.35729 -0.01157 C 0.37534 -0.01227 0.39357 -0.01365 0.41163 -0.01365 C 0.41319 -0.01365 0.41614 -0.01365 0.41614 -0.01157 C 0.41614 -0.00949 0.41319 -0.01041 0.41163 -0.00972 C 0.39948 -0.01111 0.38698 -0.01065 0.375 -0.01365 C 0.37326 -0.01412 0.3776 -0.01759 0.37934 -0.01759 C 0.41614 -0.01944 0.45278 -0.01875 0.48958 -0.01944 C 0.49114 -0.02014 0.4934 -0.01967 0.49409 -0.02153 C 0.49462 -0.02338 0.49409 -0.02731 0.49253 -0.02731 C 0.49097 -0.02731 0.49219 -0.02315 0.49114 -0.02153 C 0.48993 -0.01967 0.48819 -0.01805 0.48663 -0.01759 C 0.48125 -0.01597 0.47569 -0.0162 0.47031 -0.01551 C 0.45625 -0.00949 0.44531 -0.01065 0.42934 -0.00972 C 0.44791 -0.01759 0.47413 -0.00949 0.49409 -0.00764 C 0.52257 -0.00903 0.52708 -0.00926 0.54844 -0.01365 C 0.56493 -0.00602 0.53107 -0.01481 0.52795 -0.01551 C 0.49062 -0.03194 0.47326 -0.02407 0.58819 -0.02153 C 0.59219 -0.02083 0.59653 -0.02176 0.6 -0.01944 C 0.60156 -0.01828 0.58073 -0.01551 0.58524 -0.01551 C 0.58975 -0.01551 0.59409 -0.0169 0.59826 -0.01759 C 0.61163 -0.02315 0.60104 -0.01921 0.63073 -0.02153 C 0.63125 -0.02153 0.62986 -0.02153 0.62934 -0.02153 C 0.61909 -0.02083 0.58819 -0.01944 0.59826 -0.01944 C 0.61909 -0.01944 0.63958 -0.02083 0.66024 -0.02153 C 0.66857 -0.02222 0.67691 -0.02338 0.68524 -0.02338 C 0.71597 -0.02338 0.73055 -0.0169 0.71458 -0.02338 C 0.69739 -0.02245 0.67239 -0.01967 0.65434 -0.02338 C 0.65278 -0.02361 0.65712 -0.02546 0.65868 -0.02546 C 0.67534 -0.02662 0.69201 -0.02662 0.70868 -0.02731 C 0.72135 -0.0331 0.73298 -0.03217 0.74705 -0.03333 C 0.75382 -0.03264 0.76076 -0.03125 0.76753 -0.03125 C 0.76962 -0.03125 0.76284 -0.03125 0.76163 -0.03333 C 0.75989 -0.03657 0.76736 -0.04305 0.76458 -0.0449 C 0.7618 -0.04676 0.74548 -0.03703 0.74253 -0.03518 C 0.7335 -0.01736 0.75694 -0.0287 0.76458 -0.0294 C 0.7783 -0.03055 0.79201 -0.03055 0.80573 -0.03125 C 0.80573 -0.03102 0.80225 -0.02685 0.8 -0.02546 C 0.78923 -0.01875 0.78611 -0.01944 0.775 -0.01759 C 0.76771 -0.01435 0.76146 -0.01898 0.75434 -0.01551 C 0.75191 -0.0162 0.7493 -0.01643 0.74705 -0.01759 C 0.74409 -0.01898 0.73854 -0.02315 0.74548 -0.02731 C 0.74687 -0.02824 0.76684 -0.03125 0.76753 -0.03125 C 0.77934 -0.03217 0.79114 -0.0324 0.80295 -0.03333 C 0.80833 -0.03379 0.81371 -0.03472 0.81909 -0.03518 C 0.84479 -0.03773 0.8592 -0.03842 0.80868 -0.03518 C 0.81875 -0.03981 0.84114 -0.03518 0.84114 -0.03495 " pathEditMode="relative" rAng="0" ptsTypes="ffffffffffffffffffffffffffffffffffffffffffffffffffffffffffffffffffffffffffffffffffffA">
                                      <p:cBhvr>
                                        <p:cTn id="16" dur="5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951" y="-2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0.00116 C 0.06563 -0.00185 0.13142 -0.00093 0.19705 -0.00301 C 0.22257 -0.00394 0.14618 -0.0037 0.12066 -0.00509 C 0.1191 -0.00509 0.12361 -0.00625 0.125 -0.00695 C 0.19063 -0.00625 0.25642 -0.00648 0.32205 -0.00509 C 0.32691 -0.00509 0.31215 -0.00394 0.30729 -0.00301 C 0.30521 -0.00255 0.3033 -0.00185 0.30139 -0.00116 C 0.27882 -0.00185 0.25642 -0.00162 0.23385 -0.00301 C 0.23229 -0.00301 0.23663 -0.00509 0.2382 -0.00509 C 0.27795 -0.00625 0.31754 -0.00625 0.35729 -0.00695 C 0.34757 -0.00764 0.33767 -0.00741 0.32795 -0.00903 C 0.32639 -0.00926 0.33073 -0.01088 0.33229 -0.01088 C 0.35972 -0.01204 0.38733 -0.01227 0.41476 -0.01296 C 0.35955 0.0125 0.4132 -0.01296 0.57066 -0.01296 C 0.58681 -0.01296 0.5382 -0.01181 0.52205 -0.01088 C 0.51476 -0.01042 0.50729 -0.00972 0.49983 -0.00903 C 0.54271 -0.00833 0.58524 -0.00695 0.62795 -0.00695 C 0.6309 -0.00695 0.62118 -0.00625 0.6191 -0.00903 C 0.61615 -0.01296 0.62691 -0.01204 0.6309 -0.01296 C 0.63629 -0.01435 0.64167 -0.01574 0.64705 -0.0169 C 0.66215 -0.01991 0.68958 -0.02037 0.7 -0.02083 L 0.69566 -0.0169 C 0.68802 0.0213 0.66233 -0.00023 0.62639 0.00093 C 0.64236 -0.02037 0.66406 -0.00695 0.6882 -0.00695 " pathEditMode="relative" rAng="0" ptsTypes="ffffffffffffffffffffFffA">
                                      <p:cBhvr>
                                        <p:cTn id="34" dur="5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000" y="139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27778E-6 -1.48148E-6 L 0.63784 -1.48148E-6 " pathEditMode="relative" ptsTypes="AA">
                                      <p:cBhvr>
                                        <p:cTn id="36" dur="50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 animBg="1"/>
      <p:bldP spid="4104" grpId="1" animBg="1"/>
      <p:bldP spid="4107" grpId="0" animBg="1"/>
      <p:bldP spid="4107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>
            <a:off x="684213" y="549275"/>
            <a:ext cx="4248150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 panose="020B0600070205080204" pitchFamily="50" charset="-128"/>
              </a:rPr>
              <a:t>二番目に来るＳ波とは</a:t>
            </a:r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>
            <a:off x="900113" y="1412875"/>
            <a:ext cx="0" cy="7921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126" name="WordArt 6"/>
          <p:cNvSpPr>
            <a:spLocks noChangeArrowheads="1" noChangeShapeType="1" noTextEdit="1"/>
          </p:cNvSpPr>
          <p:nvPr/>
        </p:nvSpPr>
        <p:spPr bwMode="auto">
          <a:xfrm>
            <a:off x="611188" y="2781300"/>
            <a:ext cx="9144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9900"/>
                </a:solidFill>
                <a:latin typeface="ＭＳ Ｐゴシック" panose="020B0600070205080204" pitchFamily="50" charset="-128"/>
              </a:rPr>
              <a:t>揺れ</a:t>
            </a: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 rot="5400000">
            <a:off x="1331119" y="2853531"/>
            <a:ext cx="863600" cy="287338"/>
          </a:xfrm>
          <a:prstGeom prst="leftRightArrow">
            <a:avLst>
              <a:gd name="adj1" fmla="val 50000"/>
              <a:gd name="adj2" fmla="val 60110"/>
            </a:avLst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5129" name="WordArt 9"/>
          <p:cNvSpPr>
            <a:spLocks noChangeArrowheads="1" noChangeShapeType="1" noTextEdit="1"/>
          </p:cNvSpPr>
          <p:nvPr/>
        </p:nvSpPr>
        <p:spPr bwMode="auto">
          <a:xfrm>
            <a:off x="611188" y="3573463"/>
            <a:ext cx="1474787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9900"/>
                </a:solidFill>
                <a:latin typeface="ＭＳ Ｐゴシック" panose="020B0600070205080204" pitchFamily="50" charset="-128"/>
              </a:rPr>
              <a:t>進む向き</a:t>
            </a:r>
          </a:p>
        </p:txBody>
      </p:sp>
      <p:sp>
        <p:nvSpPr>
          <p:cNvPr id="5130" name="AutoShape 10"/>
          <p:cNvSpPr>
            <a:spLocks noChangeArrowheads="1"/>
          </p:cNvSpPr>
          <p:nvPr/>
        </p:nvSpPr>
        <p:spPr bwMode="auto">
          <a:xfrm>
            <a:off x="2195513" y="3644900"/>
            <a:ext cx="788987" cy="287338"/>
          </a:xfrm>
          <a:prstGeom prst="rightArrow">
            <a:avLst>
              <a:gd name="adj1" fmla="val 50000"/>
              <a:gd name="adj2" fmla="val 68646"/>
            </a:avLst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5132" name="WordArt 12"/>
          <p:cNvSpPr>
            <a:spLocks noChangeArrowheads="1" noChangeShapeType="1" noTextEdit="1"/>
          </p:cNvSpPr>
          <p:nvPr/>
        </p:nvSpPr>
        <p:spPr bwMode="auto">
          <a:xfrm>
            <a:off x="539750" y="4365625"/>
            <a:ext cx="7704138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揺れの向きと揺れの進む向きが直角の波</a:t>
            </a:r>
          </a:p>
        </p:txBody>
      </p:sp>
      <p:sp>
        <p:nvSpPr>
          <p:cNvPr id="5133" name="WordArt 13"/>
          <p:cNvSpPr>
            <a:spLocks noChangeArrowheads="1" noChangeShapeType="1" noTextEdit="1"/>
          </p:cNvSpPr>
          <p:nvPr/>
        </p:nvSpPr>
        <p:spPr bwMode="auto">
          <a:xfrm>
            <a:off x="611188" y="5084763"/>
            <a:ext cx="7775575" cy="5032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速度が遅く、二番目（ｾｶﾝﾀﾞﾘｰのＳ）に来る</a:t>
            </a:r>
          </a:p>
        </p:txBody>
      </p:sp>
      <p:sp>
        <p:nvSpPr>
          <p:cNvPr id="5134" name="WordArt 14"/>
          <p:cNvSpPr>
            <a:spLocks noChangeArrowheads="1" noChangeShapeType="1" noTextEdit="1"/>
          </p:cNvSpPr>
          <p:nvPr/>
        </p:nvSpPr>
        <p:spPr bwMode="auto">
          <a:xfrm>
            <a:off x="4716463" y="5949950"/>
            <a:ext cx="3459162" cy="3841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bg2"/>
                </a:solidFill>
                <a:latin typeface="ＭＳ Ｐゴシック" panose="020B0600070205080204" pitchFamily="50" charset="-128"/>
              </a:rPr>
              <a:t>横波（直交波の意味）</a:t>
            </a:r>
          </a:p>
        </p:txBody>
      </p:sp>
      <p:grpSp>
        <p:nvGrpSpPr>
          <p:cNvPr id="5139" name="Group 19"/>
          <p:cNvGrpSpPr>
            <a:grpSpLocks/>
          </p:cNvGrpSpPr>
          <p:nvPr/>
        </p:nvGrpSpPr>
        <p:grpSpPr bwMode="auto">
          <a:xfrm>
            <a:off x="7380288" y="2781300"/>
            <a:ext cx="1152525" cy="1152525"/>
            <a:chOff x="4694" y="1752"/>
            <a:chExt cx="726" cy="726"/>
          </a:xfrm>
        </p:grpSpPr>
        <p:sp>
          <p:nvSpPr>
            <p:cNvPr id="4108" name="Line 17"/>
            <p:cNvSpPr>
              <a:spLocks noChangeShapeType="1"/>
            </p:cNvSpPr>
            <p:nvPr/>
          </p:nvSpPr>
          <p:spPr bwMode="auto">
            <a:xfrm>
              <a:off x="5420" y="1752"/>
              <a:ext cx="0" cy="7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09" name="Line 18"/>
            <p:cNvSpPr>
              <a:spLocks noChangeShapeType="1"/>
            </p:cNvSpPr>
            <p:nvPr/>
          </p:nvSpPr>
          <p:spPr bwMode="auto">
            <a:xfrm flipH="1">
              <a:off x="4694" y="2478"/>
              <a:ext cx="72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</p:spTree>
  </p:cSld>
  <p:clrMapOvr>
    <a:masterClrMapping/>
  </p:clrMapOvr>
  <p:transition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96296E-6 C 0.01024 -0.00879 0.00521 -0.01921 0.01024 -0.03125 C 0.01528 -0.04352 0.01406 -0.0412 0.02066 -0.04699 C 0.02569 -0.05694 0.03316 -0.06412 0.03975 -0.07245 C 0.04253 -0.08426 0.05121 -0.08102 0.06024 -0.08217 C 0.06076 -0.08194 0.06875 -0.07893 0.06909 -0.07824 C 0.07222 -0.07407 0.07361 -0.06435 0.075 -0.05879 C 0.07639 -0.03981 0.0783 -0.02083 0.07934 -0.00185 C 0.07986 0.00741 0.0783 0.01713 0.0809 0.0257 C 0.08159 0.02801 0.10191 0.04422 0.10434 0.04514 C 0.10486 0.04723 0.10469 0.04977 0.1059 0.05116 C 0.10659 0.05185 0.11875 0.05625 0.12066 0.05695 C 0.12205 0.06667 0.12205 0.07153 0.12934 0.07454 C 0.13628 0.08056 0.13975 0.08079 0.14861 0.08241 C 0.1559 0.08172 0.16371 0.08403 0.17066 0.08056 C 0.175 0.07848 0.17812 0.0625 0.17934 0.05695 C 0.18055 0.03982 0.17795 0.02014 0.18975 0.00996 C 0.19028 0.00787 0.19028 0.00579 0.19114 0.00394 C 0.19236 0.00162 0.19496 0.0007 0.19566 -0.00185 C 0.20434 -0.03634 0.19166 -0.00856 0.2 -0.02546 C 0.20156 -0.03472 0.20347 -0.04305 0.20729 -0.05092 C 0.20816 -0.05486 0.20937 -0.06713 0.2118 -0.07037 C 0.22135 -0.08287 0.22691 -0.07893 0.24114 -0.08032 C 0.24444 -0.07592 0.25069 -0.06805 0.25295 -0.06273 C 0.25399 -0.06041 0.25312 -0.05717 0.25434 -0.05486 C 0.25781 -0.04838 0.26528 -0.04467 0.27066 -0.04305 C 0.275 -0.0331 0.27673 -0.02453 0.27934 -0.01365 C 0.28073 -0.00208 0.27864 0.00463 0.2868 0.00787 C 0.2901 0.02176 0.28576 0.00579 0.29114 0.01968 C 0.29271 0.02361 0.29323 0.02917 0.29409 0.03334 C 0.29496 0.03727 0.296 0.04121 0.29705 0.04514 C 0.29757 0.04723 0.29861 0.05116 0.29861 0.05139 C 0.29913 0.0551 0.3 0.0706 0.30295 0.07454 C 0.30555 0.07801 0.31823 0.0831 0.32205 0.08449 C 0.33194 0.07963 0.31962 0.08449 0.33385 0.08449 C 0.34618 0.08449 0.35833 0.0831 0.37066 0.08241 C 0.37916 0.07477 0.37361 0.0676 0.3809 0.05695 C 0.38368 0.05278 0.38975 0.04514 0.38975 0.04537 C 0.39097 0.03635 0.39184 0.03102 0.39566 0.02361 C 0.39809 0.01898 0.40295 0.00996 0.40295 0.01019 C 0.40712 -0.00833 0.40573 -0.00532 0.40434 -0.03333 C 0.40677 -0.04838 0.40955 -0.06898 0.42205 -0.0743 C 0.43159 -0.07268 0.44045 -0.06898 0.45 -0.06666 C 0.45399 -0.06273 0.45781 -0.05879 0.4618 -0.05486 C 0.46458 -0.05208 0.46771 -0.04305 0.46771 -0.04282 C 0.46927 -0.03611 0.47187 -0.03009 0.47361 -0.02338 C 0.47448 0.01598 0.46632 0.02986 0.48229 0.05116 C 0.48333 0.0551 0.48333 0.05973 0.48524 0.06297 C 0.4868 0.06551 0.48941 0.06644 0.49114 0.06875 C 0.50486 0.08681 0.4835 0.06574 0.50434 0.08449 C 0.51059 0.09005 0.52639 0.09028 0.52639 0.09051 C 0.5375 0.08797 0.54392 0.0831 0.55 0.0706 C 0.55347 0.04607 0.54826 0.075 0.5559 0.05301 C 0.55781 0.04746 0.55885 0.04121 0.56024 0.03542 C 0.56267 0.02593 0.57083 0.01806 0.575 0.00996 C 0.57778 -0.00555 0.58073 -0.0074 0.5868 -0.01944 C 0.58854 -0.0368 0.59132 -0.05185 0.59861 -0.06666 C 0.59913 -0.06852 0.59896 -0.07106 0.6 -0.07245 C 0.60243 -0.07569 0.60885 -0.08032 0.60885 -0.08009 C 0.61736 -0.07731 0.62413 -0.07014 0.63229 -0.06666 C 0.6335 -0.05254 0.63385 -0.04097 0.63975 -0.0294 C 0.6408 -0.02176 0.64062 -0.01782 0.64409 -0.01157 C 0.65104 0.00116 0.66215 0.00139 0.67205 0.00602 C 0.67361 0.01806 0.67465 0.02385 0.68385 0.02755 C 0.68889 0.0375 0.69392 0.0463 0.70139 0.05301 C 0.70399 0.05834 0.70486 0.0588 0.7059 0.06482 C 0.70659 0.06806 0.70573 0.07199 0.70729 0.07454 C 0.7085 0.07662 0.71128 0.07593 0.71319 0.07662 C 0.71475 0.07848 0.7158 0.08125 0.71771 0.08241 C 0.72135 0.08449 0.72934 0.08635 0.72934 0.08658 C 0.73594 0.08426 0.74132 0.0794 0.74705 0.07454 C 0.75121 0.07107 0.75885 0.06297 0.75885 0.0632 C 0.76389 0.05278 0.76996 0.04352 0.775 0.03334 C 0.77795 0.02084 0.77795 0.0169 0.775 0.00394 C 0.7776 -0.00717 0.77812 -0.01828 0.7809 -0.0294 C 0.78107 -0.03009 0.7835 -0.04051 0.78385 -0.04097 C 0.78489 -0.04236 0.7868 -0.04236 0.78819 -0.04305 C 0.79288 -0.05231 0.79045 -0.04652 0.79409 -0.06065 C 0.79462 -0.06273 0.79566 -0.06666 0.79566 -0.06643 C 0.78472 -0.07129 0.79757 -0.06967 0.8 -0.06852 C 0.79687 -0.05555 0.80642 -0.05115 0.81319 -0.0449 C 0.81423 -0.04097 0.81423 -0.03657 0.81614 -0.03333 C 0.81875 -0.02893 0.825 -0.02152 0.825 -0.02129 C 0.82552 -0.01944 0.82639 -0.01759 0.82639 -0.01551 C 0.82639 -0.00717 0.82239 -0.01157 0.82795 -0.00764 " pathEditMode="relative" rAng="0" ptsTypes="ffffffffffffffffffffffffffffffffffffffffffffffffffffffffffffffffffffffffffffffffffffA">
                                      <p:cBhvr>
                                        <p:cTn id="16" dur="5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389" y="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96296E-6 C 0.00104 -0.00185 0.00191 -0.00417 0.00312 -0.00579 C 0.00451 -0.00741 0.00677 -0.00787 0.00798 -0.00973 C 0.0092 -0.01135 0.00885 -0.01389 0.00972 -0.01574 C 0.01163 -0.01991 0.01632 -0.02732 0.01632 -0.02709 C 0.02014 -0.0419 0.01458 -0.025 0.02292 -0.03727 C 0.02396 -0.03889 0.02326 -0.04167 0.0243 -0.04306 C 0.02708 -0.0463 0.0342 -0.05093 0.0342 -0.0507 C 0.0408 -0.0632 0.04305 -0.06227 0.05382 -0.06667 C 0.06458 -0.06459 0.06753 -0.06505 0.07326 -0.05486 C 0.0743 -0.04445 0.075 -0.0301 0.0783 -0.01968 C 0.08038 -0.0132 0.09114 -0.00579 0.09114 -0.00556 C 0.09236 -0.00394 0.09288 -0.00139 0.09444 2.96296E-6 C 0.09583 0.00139 0.09826 0.00069 0.09948 0.00208 C 0.10243 0.00555 0.10243 0.01527 0.10434 0.01967 C 0.11111 0.03449 0.12048 0.04097 0.13385 0.04514 C 0.13524 0.04652 0.13663 0.04953 0.13854 0.04907 C 0.14114 0.04838 0.14271 0.03912 0.14357 0.03727 C 0.14548 0.0331 0.14861 0.02986 0.15 0.02546 C 0.1526 0.01666 0.15226 0.00347 0.15642 -0.00394 C 0.16232 -0.01435 0.17812 -0.02292 0.1875 -0.02547 C 0.19236 -0.02917 0.19323 -0.02894 0.19583 -0.03519 C 0.19653 -0.03704 0.19618 -0.03982 0.19739 -0.04121 C 0.20295 -0.04792 0.20573 -0.04861 0.21198 -0.05093 C 0.22048 -0.04699 0.22795 -0.04051 0.23646 -0.03727 C 0.23663 -0.03195 0.23646 0.02407 0.24792 0.03541 C 0.25399 0.0412 0.26302 0.03842 0.27066 0.03935 C 0.29028 0.0375 0.3066 0.0331 0.32621 0.03148 C 0.32673 0.02685 0.32691 0.02199 0.32795 0.01759 C 0.32847 0.01481 0.33055 0.0125 0.33125 0.00972 C 0.33212 0.00463 0.33142 -0.00093 0.33281 -0.00579 C 0.3342 -0.01135 0.33923 -0.02153 0.33923 -0.0213 C 0.33819 -0.02338 0.33594 -0.025 0.33594 -0.02732 C 0.33594 -0.04445 0.34739 -0.04098 0.35712 -0.04514 C 0.37101 -0.03935 0.37656 -0.03727 0.39149 -0.03519 C 0.39357 -0.02801 0.39444 -0.02199 0.39809 -0.01574 C 0.40069 -0.00255 0.40173 0.01828 0.41441 0.02361 C 0.41875 0.03078 0.41979 0.03634 0.42569 0.0412 C 0.4309 0.05046 0.43993 0.05162 0.44861 0.05486 C 0.4526 0.04051 0.46198 0.02893 0.46979 0.01759 C 0.47517 0.00995 0.47917 -0.00093 0.48281 -0.00973 C 0.48333 -0.01366 0.48316 -0.01783 0.48455 -0.02153 C 0.49149 -0.04121 0.51007 -0.0426 0.52535 -0.04514 C 0.53142 -0.0375 0.53437 -0.02801 0.53993 -0.01968 C 0.54444 -0.00209 0.5408 0.0162 0.55469 0.02754 C 0.56042 0.03727 0.56232 0.04537 0.57101 0.04907 C 0.57621 0.05833 0.57239 0.05532 0.5776 0.04907 C 0.57882 0.04745 0.58073 0.04652 0.58229 0.04514 C 0.59601 0.04815 0.59965 0.05 0.61823 0.04514 C 0.61996 0.04467 0.61892 0.04097 0.61996 0.03935 C 0.62118 0.03703 0.62309 0.03541 0.62465 0.03333 C 0.62969 0.01666 0.62344 0.03935 0.62795 2.96296E-6 C 0.62864 -0.00417 0.63333 -0.02107 0.63455 -0.02547 C 0.63576 -0.0294 0.63472 -0.03519 0.63785 -0.03727 C 0.64062 -0.03935 0.64444 -0.03843 0.64757 -0.03912 C 0.65278 -0.04144 0.66232 -0.04908 0.66232 -0.04885 C 0.66771 -0.04676 0.67326 -0.04537 0.67864 -0.04306 C 0.68073 -0.03496 0.68559 -0.03403 0.68993 -0.02732 C 0.69288 -0.02292 0.69583 -0.01852 0.69826 -0.01366 C 0.69965 -0.01111 0.69965 -0.00787 0.70139 -0.00579 C 0.7026 -0.0044 0.70469 -0.00463 0.70642 -0.00394 C 0.71441 0.00833 0.71354 0.00463 0.72274 0.0118 C 0.72344 0.01574 0.72673 0.03796 0.7276 0.03935 C 0.72847 0.04097 0.7309 0.03935 0.73246 0.03935 " pathEditMode="relative" rAng="0" ptsTypes="fffffffffffffffffffffffffffffffffffffffffffffffffffffffffffffffA">
                                      <p:cBhvr>
                                        <p:cTn id="34" dur="5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615" y="-417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4.81481E-6 L 0.6342 0.00024 " pathEditMode="relative" rAng="0" ptsTypes="AA">
                                      <p:cBhvr>
                                        <p:cTn id="36" dur="5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70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 animBg="1"/>
      <p:bldP spid="5127" grpId="1" animBg="1"/>
      <p:bldP spid="5130" grpId="0" animBg="1"/>
      <p:bldP spid="5130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-323850" y="1196975"/>
            <a:ext cx="9791700" cy="5832475"/>
          </a:xfrm>
          <a:prstGeom prst="rect">
            <a:avLst/>
          </a:prstGeom>
          <a:solidFill>
            <a:srgbClr val="F4CFA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grpSp>
        <p:nvGrpSpPr>
          <p:cNvPr id="8197" name="Group 5"/>
          <p:cNvGrpSpPr>
            <a:grpSpLocks/>
          </p:cNvGrpSpPr>
          <p:nvPr/>
        </p:nvGrpSpPr>
        <p:grpSpPr bwMode="auto">
          <a:xfrm>
            <a:off x="4356100" y="549275"/>
            <a:ext cx="1150938" cy="649288"/>
            <a:chOff x="930" y="2432"/>
            <a:chExt cx="1814" cy="1044"/>
          </a:xfrm>
        </p:grpSpPr>
        <p:grpSp>
          <p:nvGrpSpPr>
            <p:cNvPr id="5138" name="Group 6"/>
            <p:cNvGrpSpPr>
              <a:grpSpLocks/>
            </p:cNvGrpSpPr>
            <p:nvPr/>
          </p:nvGrpSpPr>
          <p:grpSpPr bwMode="auto">
            <a:xfrm>
              <a:off x="930" y="2432"/>
              <a:ext cx="1814" cy="1044"/>
              <a:chOff x="1066" y="2341"/>
              <a:chExt cx="998" cy="590"/>
            </a:xfrm>
          </p:grpSpPr>
          <p:sp>
            <p:nvSpPr>
              <p:cNvPr id="5140" name="AutoShape 7"/>
              <p:cNvSpPr>
                <a:spLocks noChangeArrowheads="1"/>
              </p:cNvSpPr>
              <p:nvPr/>
            </p:nvSpPr>
            <p:spPr bwMode="auto">
              <a:xfrm rot="10800000">
                <a:off x="1066" y="2341"/>
                <a:ext cx="953" cy="227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510 w 21600"/>
                  <a:gd name="T13" fmla="*/ 4472 h 21600"/>
                  <a:gd name="T14" fmla="*/ 17090 w 21600"/>
                  <a:gd name="T15" fmla="*/ 1712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0C0C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5141" name="Rectangle 8"/>
              <p:cNvSpPr>
                <a:spLocks noChangeArrowheads="1"/>
              </p:cNvSpPr>
              <p:nvPr/>
            </p:nvSpPr>
            <p:spPr bwMode="auto">
              <a:xfrm>
                <a:off x="1202" y="2568"/>
                <a:ext cx="680" cy="363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5142" name="Line 9"/>
              <p:cNvSpPr>
                <a:spLocks noChangeShapeType="1"/>
              </p:cNvSpPr>
              <p:nvPr/>
            </p:nvSpPr>
            <p:spPr bwMode="auto">
              <a:xfrm>
                <a:off x="1882" y="2931"/>
                <a:ext cx="18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143" name="Line 10"/>
              <p:cNvSpPr>
                <a:spLocks noChangeShapeType="1"/>
              </p:cNvSpPr>
              <p:nvPr/>
            </p:nvSpPr>
            <p:spPr bwMode="auto">
              <a:xfrm flipH="1">
                <a:off x="1066" y="2931"/>
                <a:ext cx="1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sp>
          <p:nvSpPr>
            <p:cNvPr id="5139" name="Rectangle 11"/>
            <p:cNvSpPr>
              <a:spLocks noChangeArrowheads="1"/>
            </p:cNvSpPr>
            <p:nvPr/>
          </p:nvSpPr>
          <p:spPr bwMode="auto">
            <a:xfrm>
              <a:off x="1292" y="2976"/>
              <a:ext cx="273" cy="227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8204" name="WordArt 12"/>
          <p:cNvSpPr>
            <a:spLocks noChangeArrowheads="1" noChangeShapeType="1" noTextEdit="1"/>
          </p:cNvSpPr>
          <p:nvPr/>
        </p:nvSpPr>
        <p:spPr bwMode="auto">
          <a:xfrm>
            <a:off x="2627313" y="6092825"/>
            <a:ext cx="9144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0000"/>
                </a:solidFill>
                <a:latin typeface="ＭＳ Ｐゴシック" panose="020B0600070205080204" pitchFamily="50" charset="-128"/>
              </a:rPr>
              <a:t>震源</a:t>
            </a:r>
          </a:p>
        </p:txBody>
      </p:sp>
      <p:sp>
        <p:nvSpPr>
          <p:cNvPr id="8205" name="Oval 13"/>
          <p:cNvSpPr>
            <a:spLocks noChangeArrowheads="1"/>
          </p:cNvSpPr>
          <p:nvPr/>
        </p:nvSpPr>
        <p:spPr bwMode="auto">
          <a:xfrm>
            <a:off x="2268538" y="5589588"/>
            <a:ext cx="1584325" cy="14398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8207" name="Oval 15"/>
          <p:cNvSpPr>
            <a:spLocks noChangeArrowheads="1"/>
          </p:cNvSpPr>
          <p:nvPr/>
        </p:nvSpPr>
        <p:spPr bwMode="auto">
          <a:xfrm>
            <a:off x="1042988" y="4652963"/>
            <a:ext cx="4033837" cy="345757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8209" name="Oval 17"/>
          <p:cNvSpPr>
            <a:spLocks noChangeArrowheads="1"/>
          </p:cNvSpPr>
          <p:nvPr/>
        </p:nvSpPr>
        <p:spPr bwMode="auto">
          <a:xfrm>
            <a:off x="-180975" y="3500438"/>
            <a:ext cx="6769100" cy="568801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8211" name="Oval 19"/>
          <p:cNvSpPr>
            <a:spLocks noChangeArrowheads="1"/>
          </p:cNvSpPr>
          <p:nvPr/>
        </p:nvSpPr>
        <p:spPr bwMode="auto">
          <a:xfrm>
            <a:off x="-1692275" y="1773238"/>
            <a:ext cx="10296525" cy="89995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grpSp>
        <p:nvGrpSpPr>
          <p:cNvPr id="8220" name="Group 28"/>
          <p:cNvGrpSpPr>
            <a:grpSpLocks/>
          </p:cNvGrpSpPr>
          <p:nvPr/>
        </p:nvGrpSpPr>
        <p:grpSpPr bwMode="auto">
          <a:xfrm rot="1179127">
            <a:off x="2627313" y="5805488"/>
            <a:ext cx="431800" cy="647700"/>
            <a:chOff x="4558" y="255"/>
            <a:chExt cx="272" cy="408"/>
          </a:xfrm>
        </p:grpSpPr>
        <p:sp>
          <p:nvSpPr>
            <p:cNvPr id="5136" name="AutoShape 22"/>
            <p:cNvSpPr>
              <a:spLocks noChangeArrowheads="1"/>
            </p:cNvSpPr>
            <p:nvPr/>
          </p:nvSpPr>
          <p:spPr bwMode="auto">
            <a:xfrm>
              <a:off x="4694" y="255"/>
              <a:ext cx="136" cy="408"/>
            </a:xfrm>
            <a:prstGeom prst="upArrow">
              <a:avLst>
                <a:gd name="adj1" fmla="val 50000"/>
                <a:gd name="adj2" fmla="val 75000"/>
              </a:avLst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137" name="AutoShape 24"/>
            <p:cNvSpPr>
              <a:spLocks noChangeArrowheads="1"/>
            </p:cNvSpPr>
            <p:nvPr/>
          </p:nvSpPr>
          <p:spPr bwMode="auto">
            <a:xfrm>
              <a:off x="4558" y="346"/>
              <a:ext cx="136" cy="317"/>
            </a:xfrm>
            <a:prstGeom prst="upDownArrow">
              <a:avLst>
                <a:gd name="adj1" fmla="val 50000"/>
                <a:gd name="adj2" fmla="val 46618"/>
              </a:avLst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8219" name="Group 27"/>
          <p:cNvGrpSpPr>
            <a:grpSpLocks/>
          </p:cNvGrpSpPr>
          <p:nvPr/>
        </p:nvGrpSpPr>
        <p:grpSpPr bwMode="auto">
          <a:xfrm rot="1215528">
            <a:off x="2916238" y="5949950"/>
            <a:ext cx="506412" cy="647700"/>
            <a:chOff x="4921" y="255"/>
            <a:chExt cx="319" cy="408"/>
          </a:xfrm>
        </p:grpSpPr>
        <p:sp>
          <p:nvSpPr>
            <p:cNvPr id="5134" name="AutoShape 23"/>
            <p:cNvSpPr>
              <a:spLocks noChangeArrowheads="1"/>
            </p:cNvSpPr>
            <p:nvPr/>
          </p:nvSpPr>
          <p:spPr bwMode="auto">
            <a:xfrm>
              <a:off x="5012" y="255"/>
              <a:ext cx="136" cy="408"/>
            </a:xfrm>
            <a:prstGeom prst="upArrow">
              <a:avLst>
                <a:gd name="adj1" fmla="val 50000"/>
                <a:gd name="adj2" fmla="val 75000"/>
              </a:avLst>
            </a:prstGeom>
            <a:solidFill>
              <a:srgbClr val="FF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135" name="AutoShape 26"/>
            <p:cNvSpPr>
              <a:spLocks noChangeArrowheads="1"/>
            </p:cNvSpPr>
            <p:nvPr/>
          </p:nvSpPr>
          <p:spPr bwMode="auto">
            <a:xfrm>
              <a:off x="4921" y="436"/>
              <a:ext cx="319" cy="136"/>
            </a:xfrm>
            <a:prstGeom prst="leftRightArrow">
              <a:avLst>
                <a:gd name="adj1" fmla="val 50000"/>
                <a:gd name="adj2" fmla="val 46912"/>
              </a:avLst>
            </a:prstGeom>
            <a:solidFill>
              <a:srgbClr val="FF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8221" name="WordArt 29"/>
          <p:cNvSpPr>
            <a:spLocks noChangeArrowheads="1" noChangeShapeType="1" noTextEdit="1"/>
          </p:cNvSpPr>
          <p:nvPr/>
        </p:nvSpPr>
        <p:spPr bwMode="auto">
          <a:xfrm>
            <a:off x="2771775" y="620713"/>
            <a:ext cx="123825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hlink"/>
                </a:solidFill>
                <a:latin typeface="ＭＳ Ｐゴシック" panose="020B0600070205080204" pitchFamily="50" charset="-128"/>
              </a:rPr>
              <a:t>Ｐ波着</a:t>
            </a:r>
          </a:p>
        </p:txBody>
      </p:sp>
      <p:sp>
        <p:nvSpPr>
          <p:cNvPr id="8222" name="WordArt 30"/>
          <p:cNvSpPr>
            <a:spLocks noChangeArrowheads="1" noChangeShapeType="1" noTextEdit="1"/>
          </p:cNvSpPr>
          <p:nvPr/>
        </p:nvSpPr>
        <p:spPr bwMode="auto">
          <a:xfrm>
            <a:off x="5795963" y="620713"/>
            <a:ext cx="12573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CC00"/>
                </a:solidFill>
                <a:latin typeface="ＭＳ Ｐゴシック" panose="020B0600070205080204" pitchFamily="50" charset="-128"/>
              </a:rPr>
              <a:t>Ｓ波着</a:t>
            </a:r>
          </a:p>
        </p:txBody>
      </p:sp>
      <p:sp>
        <p:nvSpPr>
          <p:cNvPr id="8223" name="WordArt 31"/>
          <p:cNvSpPr>
            <a:spLocks noChangeArrowheads="1" noChangeShapeType="1" noTextEdit="1"/>
          </p:cNvSpPr>
          <p:nvPr/>
        </p:nvSpPr>
        <p:spPr bwMode="auto">
          <a:xfrm>
            <a:off x="3492500" y="5013325"/>
            <a:ext cx="5133975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bg2"/>
                </a:solidFill>
                <a:latin typeface="ＭＳ Ｐゴシック" panose="020B0600070205080204" pitchFamily="50" charset="-128"/>
              </a:rPr>
              <a:t>実際はＰ・Ｓ波同時スタート</a:t>
            </a:r>
          </a:p>
        </p:txBody>
      </p:sp>
    </p:spTree>
  </p:cSld>
  <p:clrMapOvr>
    <a:masterClrMapping/>
  </p:clrMapOvr>
  <p:transition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3.7037E-7 C 0.00105 -0.00417 0.00348 -0.00764 0.00434 -0.01181 C 0.0073 -0.02616 0.00643 -0.04074 0.01025 -0.05486 C 0.01129 -0.07361 0.00903 -0.0787 0.01754 -0.09005 C 0.0191 -0.09607 0.02118 -0.10255 0.02344 -0.10787 C 0.02518 -0.11204 0.02743 -0.11551 0.02934 -0.11944 C 0.03039 -0.12153 0.0323 -0.12546 0.0323 -0.12523 C 0.03091 -0.12685 0.02969 -0.12986 0.02796 -0.1294 C 0.02587 -0.12917 0.025 -0.12523 0.02344 -0.12361 C 0.01945 -0.11898 0.01927 -0.11944 0.01459 -0.11759 C 0.00677 -0.10208 0.01059 -0.09607 0.01164 -0.07269 C 0.01546 -0.08032 0.01789 -0.08796 0.02205 -0.09607 C 0.02309 -0.09792 0.025 -0.10185 0.025 -0.10162 C 0.02639 -0.10995 0.02726 -0.11667 0.03091 -0.12361 C 0.03716 -0.15023 0.03282 -0.17986 0.04254 -0.20579 C 0.04132 -0.19329 0.03889 -0.18079 0.03664 -0.16852 C 0.03594 -0.16482 0.03368 -0.15671 0.03368 -0.15648 C 0.03316 -0.15278 0.02934 -0.14514 0.0323 -0.14514 C 0.03577 -0.14514 0.0382 -0.15671 0.0382 -0.15648 C 0.04358 -0.17986 0.03664 -0.14607 0.0382 -0.16852 C 0.03907 -0.18264 0.04427 -0.2 0.05 -0.21181 C 0.05261 -0.22269 0.05834 -0.23773 0.0632 -0.24699 C 0.06493 -0.2544 0.06875 -0.2581 0.07205 -0.26458 C 0.07223 -0.26528 0.07657 -0.27847 0.0691 -0.26852 C 0.06858 -0.26782 0.0665 -0.25764 0.06615 -0.25671 C 0.06424 -0.25139 0.06181 -0.24931 0.05868 -0.24514 C 0.05782 -0.2412 0.05677 -0.23727 0.05591 -0.23357 C 0.054 -0.22523 0.054 -0.21644 0.05296 -0.20787 C 0.05278 -0.20579 0.054 -0.21181 0.05434 -0.21366 C 0.05556 -0.21944 0.05591 -0.22546 0.0573 -0.23125 C 0.06025 -0.24329 0.06528 -0.2537 0.07205 -0.26273 C 0.07361 -0.27361 0.07552 -0.27801 0.0823 -0.28426 C 0.08403 -0.2912 0.08421 -0.29931 0.08664 -0.30579 C 0.09306 -0.32315 0.08681 -0.30116 0.09115 -0.31759 C 0.09167 -0.32153 0.09271 -0.33287 0.0941 -0.33727 C 0.0948 -0.33935 0.09792 -0.34097 0.09705 -0.34329 C 0.09636 -0.34491 0.0941 -0.34213 0.09254 -0.3412 C 0.0915 -0.33912 0.09028 -0.3375 0.08959 -0.33519 C 0.08889 -0.33264 0.08907 -0.32963 0.0882 -0.32732 C 0.0849 -0.31852 0.08091 -0.31111 0.075 -0.30579 C 0.07344 -0.3 0.07205 -0.29398 0.07049 -0.28819 C 0.06997 -0.28426 0.06962 -0.28032 0.0691 -0.27639 C 0.06858 -0.27315 0.06754 -0.26343 0.06754 -0.26667 C 0.06754 -0.28519 0.08056 -0.30486 0.09115 -0.31574 C 0.09306 -0.32361 0.0948 -0.32662 0.1 -0.33125 C 0.10417 -0.33935 0.10625 -0.34722 0.11025 -0.35486 C 0.11129 -0.35903 0.11372 -0.3625 0.11459 -0.36667 C 0.11702 -0.37824 0.1165 -0.39097 0.12049 -0.40185 C 0.12188 -0.40579 0.12344 -0.40972 0.125 -0.41366 C 0.12587 -0.41597 0.12917 -0.41806 0.12796 -0.41944 C 0.12674 -0.42107 0.12483 -0.41736 0.12344 -0.41597 C 0.12188 -0.41389 0.12049 -0.41181 0.1191 -0.40972 C 0.1165 -0.39954 0.1132 -0.38935 0.10868 -0.38032 C 0.10816 -0.37639 0.10816 -0.37222 0.1073 -0.36852 C 0.10452 -0.35694 0.10278 -0.36852 0.10591 -0.35694 C 0.10782 -0.37014 0.10851 -0.38426 0.11615 -0.39398 C 0.12309 -0.41273 0.11459 -0.38773 0.12049 -0.41944 C 0.12084 -0.42176 0.12257 -0.42338 0.12344 -0.42546 C 0.1257 -0.43148 0.13091 -0.44306 0.13091 -0.44282 C 0.13177 -0.44699 0.13195 -0.45139 0.13368 -0.45486 C 0.13473 -0.45671 0.13594 -0.45857 0.13664 -0.46065 C 0.13785 -0.46435 0.13959 -0.47245 0.13959 -0.47222 C 0.13907 -0.47454 0.1382 -0.47847 0.1382 -0.47824 C 0.13664 -0.46273 0.13594 -0.44815 0.1323 -0.43333 C 0.13195 -0.43056 0.13195 -0.39815 0.12796 -0.41597 C 0.13351 -0.42685 0.14184 -0.44282 0.15139 -0.44699 C 0.1533 -0.45417 0.15417 -0.46019 0.1573 -0.46667 C 0.16007 -0.48565 0.15521 -0.50764 0.16615 -0.52153 C 0.16858 -0.53125 0.17101 -0.5412 0.17344 -0.55093 C 0.17396 -0.55278 0.17049 -0.54977 0.1691 -0.54907 C 0.16806 -0.54699 0.16754 -0.54444 0.16615 -0.54306 C 0.16493 -0.54167 0.16268 -0.54259 0.16164 -0.5412 C 0.14445 -0.51829 0.16424 -0.53657 0.15139 -0.52546 C 0.15035 -0.51829 0.14948 -0.51111 0.14844 -0.50394 C 0.14757 -0.49815 0.14775 -0.4919 0.14705 -0.48611 C 0.14688 -0.48403 0.14497 -0.47847 0.14549 -0.48032 C 0.14775 -0.48866 0.14931 -0.49653 0.15296 -0.50394 C 0.15539 -0.51389 0.15903 -0.5287 0.1632 -0.53727 C 0.16424 -0.5412 0.16511 -0.54514 0.16615 -0.54907 C 0.16719 -0.55347 0.16598 -0.55857 0.16754 -0.56273 C 0.16858 -0.56574 0.17153 -0.56667 0.17344 -0.56852 C 0.1783 -0.57824 0.17882 -0.58287 0.18664 -0.59005 C 0.18664 -0.58982 0.18559 -0.58611 0.18525 -0.58426 C 0.18473 -0.58171 0.18421 -0.57894 0.18368 -0.57639 C 0.18299 -0.56829 0.18195 -0.55116 0.17934 -0.54306 C 0.17796 -0.53866 0.17344 -0.53125 0.17344 -0.53102 C 0.17396 -0.53982 0.175 -0.54815 0.175 -0.55671 C 0.175 -0.56019 0.17344 -0.56319 0.17344 -0.56667 C 0.17344 -0.57523 0.17552 -0.58357 0.17639 -0.59213 C 0.17344 -0.6044 0.18091 -0.61574 0.18959 -0.61944 C 0.1915 -0.62338 0.19462 -0.62662 0.19549 -0.63125 C 0.19601 -0.6338 0.19584 -0.63681 0.19705 -0.63912 C 0.19809 -0.64097 0.2 -0.64167 0.20139 -0.64306 C 0.20243 -0.64514 0.20539 -0.65116 0.20434 -0.64907 C 0.2033 -0.64699 0.20243 -0.64514 0.20139 -0.64306 C 0.19861 -0.63171 0.19549 -0.62083 0.19254 -0.60972 C 0.19202 -0.6 0.19236 -0.59005 0.19115 -0.58032 C 0.19098 -0.57824 0.18959 -0.58403 0.18959 -0.58611 C 0.18959 -0.58819 0.19063 -0.59005 0.19115 -0.59213 C 0.19167 -0.59861 0.19184 -0.60532 0.19254 -0.61181 C 0.19271 -0.61389 0.19393 -0.61551 0.1941 -0.61759 C 0.19532 -0.63009 0.19514 -0.64444 0.19844 -0.65671 C 0.20018 -0.66319 0.21025 -0.6706 0.21025 -0.67037 C 0.21025 -0.6706 0.20955 -0.66644 0.20868 -0.66458 C 0.20782 -0.66273 0.2066 -0.66088 0.20591 -0.6588 C 0.20382 -0.65232 0.20139 -0.64236 0.2 -0.63519 C 0.19775 -0.62269 0.19671 -0.62384 0.20296 -0.6294 C 0.2099 -0.64792 0.20712 -0.6706 0.21615 -0.68819 C 0.21719 -0.69213 0.21736 -0.69653 0.2191 -0.7 C 0.22587 -0.71366 0.2283 -0.71343 0.22049 -0.70972 C 0.21372 -0.6963 0.21789 -0.69931 0.21025 -0.69607 C 0.20921 -0.69213 0.20834 -0.68819 0.2073 -0.68426 C 0.20677 -0.68194 0.20313 -0.67685 0.20434 -0.67847 C 0.21216 -0.68889 0.20469 -0.68426 0.2132 -0.68819 C 0.21476 -0.69491 0.21754 -0.69861 0.21754 -0.70579 " pathEditMode="relative" rAng="0" ptsTypes="ffffffffffffffffffffffffffffffffffffffffffffffffffffffffffffffffffffffffffffffffffffffffffffffffffffffffffffffffffA">
                                      <p:cBhvr>
                                        <p:cTn id="50" dur="50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06" y="-356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8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2.96296E-6 C -0.00052 -0.00926 -0.00052 -0.01852 -0.00156 -0.02754 C -0.00243 -0.03495 -0.00451 -0.03865 -0.0059 -0.04514 C -0.00833 -0.05625 -0.01041 -0.06736 -0.01319 -0.07847 C -0.01423 -0.08287 -0.01719 -0.08634 -0.01909 -0.09027 C -0.01962 -0.09143 -0.0217 -0.10092 -0.02205 -0.10208 C -0.01719 -0.12245 0.01268 -0.10602 0.02639 -0.10393 C 0.04063 -0.10486 0.05781 -0.10324 0.07205 -0.10995 C 0.07257 -0.1118 0.07396 -0.11389 0.07344 -0.11574 C 0.07275 -0.11782 0.07066 -0.11875 0.0691 -0.11967 C 0.06632 -0.12129 0.06285 -0.12129 0.06025 -0.12361 C 0.04983 -0.13287 0.05486 -0.13032 0.04566 -0.13333 C 0.04115 -0.13727 0.03681 -0.1412 0.03229 -0.14514 C 0.03091 -0.14652 0.02795 -0.14907 0.02795 -0.14884 C 0.02448 -0.16157 0.02917 -0.1493 0.02205 -0.15694 C 0.02066 -0.15833 0.02031 -0.16111 0.0191 -0.16273 C 0.01545 -0.16759 0.01025 -0.17268 0.00591 -0.17662 C 0.00087 -0.18657 -0.00034 -0.1794 -0.00295 -0.19027 C -0.00243 -0.19213 -0.00312 -0.1956 -0.00156 -0.19606 C -0.00087 -0.19629 0.02136 -0.19213 0.02205 -0.19213 C 0.03802 -0.18356 0.05243 -0.18981 0.06771 -0.19606 C 0.07483 -0.20254 0.08299 -0.2044 0.09115 -0.20787 C 0.09531 -0.2162 0.09445 -0.21828 0.0882 -0.22361 C 0.07934 -0.2412 0.05174 -0.24768 0.03681 -0.25092 C 0.03386 -0.25231 0.03004 -0.25347 0.02795 -0.25694 C 0.02535 -0.26134 0.02726 -0.26597 0.025 -0.2706 C 0.02413 -0.27245 0.02205 -0.27315 0.02066 -0.27453 C 0.0224 -0.28426 0.02396 -0.28541 0.03091 -0.28819 C 0.06563 -0.28472 0.07674 -0.28495 0.12066 -0.28634 C 0.1217 -0.29097 0.12275 -0.30254 0.1191 -0.30602 C 0.1165 -0.30833 0.1132 -0.30856 0.11025 -0.30995 C 0.10851 -0.31065 0.10764 -0.31319 0.10591 -0.31389 C 0.10313 -0.31504 0.1 -0.31504 0.09705 -0.31574 C 0.08837 -0.32037 0.079 -0.32083 0.07066 -0.32546 C 0.06007 -0.33148 0.05591 -0.33588 0.0441 -0.33935 C 0.04306 -0.3412 0.04236 -0.34352 0.04115 -0.34514 C 0.03993 -0.34676 0.03785 -0.34722 0.03681 -0.34907 C 0.03351 -0.35509 0.03247 -0.36018 0.03091 -0.36666 C 0.03594 -0.37129 0.03976 -0.37268 0.04566 -0.37453 C 0.06459 -0.37315 0.08281 -0.37106 0.10139 -0.36666 C 0.11632 -0.36736 0.14566 -0.35463 0.14566 -0.37453 C 0.14566 -0.37986 0.14636 -0.38588 0.1441 -0.39027 C 0.14236 -0.39375 0.1382 -0.39282 0.13525 -0.39421 C 0.13351 -0.3949 0.13247 -0.39722 0.13091 -0.39815 C 0.125 -0.40208 0.11771 -0.40208 0.11181 -0.40602 C 0.09913 -0.41458 0.11858 -0.40509 0.09844 -0.41389 C 0.09705 -0.41458 0.0941 -0.41574 0.0941 -0.41551 C 0.08646 -0.42268 0.07726 -0.42199 0.0691 -0.42754 C 0.06389 -0.43102 0.06146 -0.4368 0.05591 -0.43935 C 0.05486 -0.44143 0.04636 -0.45162 0.05139 -0.45694 C 0.05295 -0.45856 0.05538 -0.4581 0.05729 -0.45879 C 0.05886 -0.45949 0.06025 -0.46018 0.06181 -0.46088 C 0.07986 -0.45926 0.09827 -0.45902 0.11615 -0.45486 C 0.12847 -0.45555 0.14063 -0.45602 0.15295 -0.45694 C 0.15781 -0.4574 0.16441 -0.4537 0.16771 -0.45879 C 0.17292 -0.4669 0.15972 -0.47152 0.15729 -0.47268 C 0.15382 -0.47592 0.15104 -0.48055 0.14705 -0.4824 C 0.1441 -0.48379 0.1408 -0.48402 0.1382 -0.48634 C 0.13004 -0.49352 0.12813 -0.4949 0.1191 -0.49815 C 0.11077 -0.50578 0.09636 -0.51157 0.08681 -0.51574 C 0.0849 -0.51666 0.08281 -0.5169 0.08091 -0.51759 C 0.07639 -0.51944 0.06771 -0.52361 0.06771 -0.52338 C 0.08854 -0.5324 0.11233 -0.52453 0.13386 -0.52152 C 0.16077 -0.50949 0.13959 -0.51759 0.2 -0.51967 C 0.19948 -0.5243 0.19948 -0.52893 0.19844 -0.53333 C 0.19497 -0.54907 0.17552 -0.5581 0.16476 -0.56273 C 0.14792 -0.57754 0.12466 -0.57731 0.10591 -0.58634 C 0.10486 -0.58819 0.10434 -0.59074 0.10295 -0.59213 C 0.10174 -0.59352 0.09948 -0.59282 0.09844 -0.59421 C 0.0974 -0.5956 0.09775 -0.59815 0.09705 -0.6 C 0.09618 -0.60208 0.09514 -0.60393 0.0941 -0.60602 C 0.10556 -0.61643 0.13854 -0.60509 0.15295 -0.60208 C 0.1691 -0.59421 0.17674 -0.59884 0.19844 -0.6 C 0.20295 -0.60069 0.20747 -0.60115 0.21181 -0.60208 C 0.21337 -0.60231 0.2158 -0.60185 0.21615 -0.60393 C 0.21684 -0.60833 0.20834 -0.61412 0.20434 -0.61759 C 0.19983 -0.62152 0.19566 -0.62546 0.19115 -0.6294 C 0.18906 -0.63125 0.18629 -0.63078 0.18386 -0.63148 C 0.17743 -0.63356 0.17118 -0.63703 0.16476 -0.63935 C 0.15764 -0.64537 0.16181 -0.64259 0.15139 -0.64722 C 0.14844 -0.64838 0.14271 -0.65092 0.14271 -0.65069 C 0.13247 -0.65995 0.13716 -0.65717 0.12934 -0.66088 C 0.12396 -0.68356 0.17361 -0.6618 0.18681 -0.65879 C 0.204 -0.65949 0.22118 -0.6581 0.2382 -0.66088 C 0.23976 -0.66111 0.23785 -0.66504 0.23681 -0.66666 C 0.23281 -0.67338 0.22431 -0.67291 0.2191 -0.67662 C 0.20209 -0.68842 0.18768 -0.68889 0.16771 -0.69027 C 0.15938 -0.69282 0.15122 -0.6956 0.1441 -0.70208 C 0.14254 -0.70833 0.14063 -0.70995 0.14844 -0.70995 C 0.15972 -0.70995 0.17101 -0.70856 0.18229 -0.70787 C 0.19792 -0.70139 0.20799 -0.70486 0.22639 -0.70602 C 0.2283 -0.70972 0.2316 -0.71273 0.22795 -0.71759 C 0.2224 -0.725 0.21632 -0.72685 0.21025 -0.73148 C 0.19549 -0.74236 0.20677 -0.73703 0.19705 -0.7412 C 0.19115 -0.74652 0.18368 -0.75092 0.17639 -0.75092 " pathEditMode="relative" rAng="0" ptsTypes="ffffffffffffffffffffffffffffffffffffffffffffffffffffffffffffffffffffffffffffffffffffffffffffffA">
                                      <p:cBhvr>
                                        <p:cTn id="65" dur="50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85" y="-37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8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 animBg="1"/>
      <p:bldP spid="8205" grpId="0" animBg="1"/>
      <p:bldP spid="8207" grpId="0" animBg="1"/>
      <p:bldP spid="8209" grpId="0" animBg="1"/>
      <p:bldP spid="82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Line 4"/>
          <p:cNvSpPr>
            <a:spLocks noChangeShapeType="1"/>
          </p:cNvSpPr>
          <p:nvPr/>
        </p:nvSpPr>
        <p:spPr bwMode="auto">
          <a:xfrm flipV="1">
            <a:off x="971550" y="3573463"/>
            <a:ext cx="4679950" cy="2592387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 flipV="1">
            <a:off x="971550" y="908050"/>
            <a:ext cx="4248150" cy="52578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150" name="WordArt 6"/>
          <p:cNvSpPr>
            <a:spLocks noChangeArrowheads="1" noChangeShapeType="1" noTextEdit="1"/>
          </p:cNvSpPr>
          <p:nvPr/>
        </p:nvSpPr>
        <p:spPr bwMode="auto">
          <a:xfrm>
            <a:off x="395288" y="6237288"/>
            <a:ext cx="9144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0000"/>
                </a:solidFill>
                <a:latin typeface="ＭＳ Ｐゴシック" panose="020B0600070205080204" pitchFamily="50" charset="-128"/>
              </a:rPr>
              <a:t>震源</a:t>
            </a:r>
          </a:p>
        </p:txBody>
      </p:sp>
      <p:sp>
        <p:nvSpPr>
          <p:cNvPr id="6151" name="WordArt 7"/>
          <p:cNvSpPr>
            <a:spLocks noChangeArrowheads="1" noChangeShapeType="1" noTextEdit="1"/>
          </p:cNvSpPr>
          <p:nvPr/>
        </p:nvSpPr>
        <p:spPr bwMode="auto">
          <a:xfrm>
            <a:off x="1979613" y="2205038"/>
            <a:ext cx="1657350" cy="50323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Ｐ波</a:t>
            </a:r>
            <a:r>
              <a:rPr lang="en-US" altLang="ja-JP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(</a:t>
            </a:r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速い）</a:t>
            </a:r>
          </a:p>
        </p:txBody>
      </p:sp>
      <p:sp>
        <p:nvSpPr>
          <p:cNvPr id="6152" name="WordArt 8"/>
          <p:cNvSpPr>
            <a:spLocks noChangeArrowheads="1" noChangeShapeType="1" noTextEdit="1"/>
          </p:cNvSpPr>
          <p:nvPr/>
        </p:nvSpPr>
        <p:spPr bwMode="auto">
          <a:xfrm>
            <a:off x="3059113" y="5013325"/>
            <a:ext cx="1584325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Ｓ波（遅い）</a:t>
            </a:r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>
            <a:off x="971550" y="6165850"/>
            <a:ext cx="50403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 flipV="1">
            <a:off x="971550" y="836613"/>
            <a:ext cx="0" cy="5329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155" name="WordArt 11"/>
          <p:cNvSpPr>
            <a:spLocks noChangeArrowheads="1" noChangeShapeType="1" noTextEdit="1"/>
          </p:cNvSpPr>
          <p:nvPr/>
        </p:nvSpPr>
        <p:spPr bwMode="auto">
          <a:xfrm>
            <a:off x="4067175" y="6308725"/>
            <a:ext cx="889000" cy="373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時間</a:t>
            </a:r>
          </a:p>
        </p:txBody>
      </p:sp>
      <p:sp>
        <p:nvSpPr>
          <p:cNvPr id="6156" name="WordArt 12"/>
          <p:cNvSpPr>
            <a:spLocks noChangeArrowheads="1" noChangeShapeType="1" noTextEdit="1"/>
          </p:cNvSpPr>
          <p:nvPr/>
        </p:nvSpPr>
        <p:spPr bwMode="auto">
          <a:xfrm>
            <a:off x="395288" y="1989138"/>
            <a:ext cx="373062" cy="7445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距</a:t>
            </a:r>
          </a:p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離</a:t>
            </a:r>
          </a:p>
        </p:txBody>
      </p:sp>
      <p:sp>
        <p:nvSpPr>
          <p:cNvPr id="6157" name="AutoShape 13"/>
          <p:cNvSpPr>
            <a:spLocks noChangeArrowheads="1"/>
          </p:cNvSpPr>
          <p:nvPr/>
        </p:nvSpPr>
        <p:spPr bwMode="auto">
          <a:xfrm>
            <a:off x="2700338" y="5157788"/>
            <a:ext cx="71437" cy="1008062"/>
          </a:xfrm>
          <a:prstGeom prst="upArrow">
            <a:avLst>
              <a:gd name="adj1" fmla="val 50000"/>
              <a:gd name="adj2" fmla="val 352780"/>
            </a:avLst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6158" name="AutoShape 14"/>
          <p:cNvSpPr>
            <a:spLocks noChangeArrowheads="1"/>
          </p:cNvSpPr>
          <p:nvPr/>
        </p:nvSpPr>
        <p:spPr bwMode="auto">
          <a:xfrm>
            <a:off x="2771775" y="3860800"/>
            <a:ext cx="71438" cy="2305050"/>
          </a:xfrm>
          <a:prstGeom prst="upArrow">
            <a:avLst>
              <a:gd name="adj1" fmla="val 50000"/>
              <a:gd name="adj2" fmla="val 806661"/>
            </a:avLst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6159" name="AutoShape 15"/>
          <p:cNvSpPr>
            <a:spLocks noChangeArrowheads="1"/>
          </p:cNvSpPr>
          <p:nvPr/>
        </p:nvSpPr>
        <p:spPr bwMode="auto">
          <a:xfrm>
            <a:off x="4716463" y="4005263"/>
            <a:ext cx="71437" cy="2160587"/>
          </a:xfrm>
          <a:prstGeom prst="upArrow">
            <a:avLst>
              <a:gd name="adj1" fmla="val 50000"/>
              <a:gd name="adj2" fmla="val 756116"/>
            </a:avLst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6160" name="AutoShape 16"/>
          <p:cNvSpPr>
            <a:spLocks noChangeArrowheads="1"/>
          </p:cNvSpPr>
          <p:nvPr/>
        </p:nvSpPr>
        <p:spPr bwMode="auto">
          <a:xfrm>
            <a:off x="4787900" y="1341438"/>
            <a:ext cx="71438" cy="4824412"/>
          </a:xfrm>
          <a:prstGeom prst="upArrow">
            <a:avLst>
              <a:gd name="adj1" fmla="val 50000"/>
              <a:gd name="adj2" fmla="val 1688321"/>
            </a:avLst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6161" name="WordArt 17"/>
          <p:cNvSpPr>
            <a:spLocks noChangeArrowheads="1" noChangeShapeType="1" noTextEdit="1"/>
          </p:cNvSpPr>
          <p:nvPr/>
        </p:nvSpPr>
        <p:spPr bwMode="auto">
          <a:xfrm>
            <a:off x="5724525" y="476250"/>
            <a:ext cx="2881313" cy="4333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震源をＰ・Ｓ波が出る</a:t>
            </a:r>
          </a:p>
        </p:txBody>
      </p:sp>
      <p:sp>
        <p:nvSpPr>
          <p:cNvPr id="6164" name="WordArt 20"/>
          <p:cNvSpPr>
            <a:spLocks noChangeArrowheads="1" noChangeShapeType="1" noTextEdit="1"/>
          </p:cNvSpPr>
          <p:nvPr/>
        </p:nvSpPr>
        <p:spPr bwMode="auto">
          <a:xfrm>
            <a:off x="5795963" y="1125538"/>
            <a:ext cx="2232025" cy="36036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同じ時間では</a:t>
            </a:r>
          </a:p>
        </p:txBody>
      </p:sp>
      <p:sp>
        <p:nvSpPr>
          <p:cNvPr id="6165" name="WordArt 21"/>
          <p:cNvSpPr>
            <a:spLocks noChangeArrowheads="1" noChangeShapeType="1" noTextEdit="1"/>
          </p:cNvSpPr>
          <p:nvPr/>
        </p:nvSpPr>
        <p:spPr bwMode="auto">
          <a:xfrm>
            <a:off x="5724525" y="1628775"/>
            <a:ext cx="2952750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Ｐ波は遠くまでとどく</a:t>
            </a:r>
          </a:p>
        </p:txBody>
      </p:sp>
      <p:sp>
        <p:nvSpPr>
          <p:cNvPr id="6166" name="Line 22"/>
          <p:cNvSpPr>
            <a:spLocks noChangeShapeType="1"/>
          </p:cNvSpPr>
          <p:nvPr/>
        </p:nvSpPr>
        <p:spPr bwMode="auto">
          <a:xfrm flipV="1">
            <a:off x="971550" y="4724400"/>
            <a:ext cx="4105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167" name="WordArt 23"/>
          <p:cNvSpPr>
            <a:spLocks noChangeArrowheads="1" noChangeShapeType="1" noTextEdit="1"/>
          </p:cNvSpPr>
          <p:nvPr/>
        </p:nvSpPr>
        <p:spPr bwMode="auto">
          <a:xfrm>
            <a:off x="5724525" y="2420938"/>
            <a:ext cx="1728788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地点Ａでは</a:t>
            </a:r>
          </a:p>
        </p:txBody>
      </p:sp>
      <p:sp>
        <p:nvSpPr>
          <p:cNvPr id="6168" name="WordArt 24"/>
          <p:cNvSpPr>
            <a:spLocks noChangeArrowheads="1" noChangeShapeType="1" noTextEdit="1"/>
          </p:cNvSpPr>
          <p:nvPr/>
        </p:nvSpPr>
        <p:spPr bwMode="auto">
          <a:xfrm>
            <a:off x="611188" y="4581525"/>
            <a:ext cx="233362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Ａ</a:t>
            </a:r>
          </a:p>
        </p:txBody>
      </p:sp>
      <p:sp>
        <p:nvSpPr>
          <p:cNvPr id="6169" name="WordArt 25"/>
          <p:cNvSpPr>
            <a:spLocks noChangeArrowheads="1" noChangeShapeType="1" noTextEdit="1"/>
          </p:cNvSpPr>
          <p:nvPr/>
        </p:nvSpPr>
        <p:spPr bwMode="auto">
          <a:xfrm>
            <a:off x="1476375" y="4005263"/>
            <a:ext cx="792163" cy="3587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hlink"/>
                </a:solidFill>
                <a:latin typeface="ＭＳ Ｐゴシック" panose="020B0600070205080204" pitchFamily="50" charset="-128"/>
              </a:rPr>
              <a:t>Ｐ波着</a:t>
            </a:r>
          </a:p>
        </p:txBody>
      </p:sp>
      <p:sp>
        <p:nvSpPr>
          <p:cNvPr id="6170" name="WordArt 26"/>
          <p:cNvSpPr>
            <a:spLocks noChangeArrowheads="1" noChangeShapeType="1" noTextEdit="1"/>
          </p:cNvSpPr>
          <p:nvPr/>
        </p:nvSpPr>
        <p:spPr bwMode="auto">
          <a:xfrm>
            <a:off x="3132138" y="3933825"/>
            <a:ext cx="844550" cy="3730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9900"/>
                </a:solidFill>
                <a:latin typeface="ＭＳ Ｐゴシック" panose="020B0600070205080204" pitchFamily="50" charset="-128"/>
              </a:rPr>
              <a:t>Ｓ波着</a:t>
            </a:r>
          </a:p>
        </p:txBody>
      </p:sp>
      <p:sp>
        <p:nvSpPr>
          <p:cNvPr id="6174" name="Line 30"/>
          <p:cNvSpPr>
            <a:spLocks noChangeShapeType="1"/>
          </p:cNvSpPr>
          <p:nvPr/>
        </p:nvSpPr>
        <p:spPr bwMode="auto">
          <a:xfrm>
            <a:off x="2124075" y="4437063"/>
            <a:ext cx="0" cy="287337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175" name="Line 31"/>
          <p:cNvSpPr>
            <a:spLocks noChangeShapeType="1"/>
          </p:cNvSpPr>
          <p:nvPr/>
        </p:nvSpPr>
        <p:spPr bwMode="auto">
          <a:xfrm>
            <a:off x="3563938" y="4365625"/>
            <a:ext cx="0" cy="287338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177" name="AutoShape 33"/>
          <p:cNvSpPr>
            <a:spLocks noChangeArrowheads="1"/>
          </p:cNvSpPr>
          <p:nvPr/>
        </p:nvSpPr>
        <p:spPr bwMode="auto">
          <a:xfrm>
            <a:off x="2124075" y="4652963"/>
            <a:ext cx="1439863" cy="71437"/>
          </a:xfrm>
          <a:prstGeom prst="rightArrow">
            <a:avLst>
              <a:gd name="adj1" fmla="val 50000"/>
              <a:gd name="adj2" fmla="val 503893"/>
            </a:avLst>
          </a:prstGeom>
          <a:solidFill>
            <a:srgbClr val="FF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6178" name="WordArt 34"/>
          <p:cNvSpPr>
            <a:spLocks noChangeArrowheads="1" noChangeShapeType="1" noTextEdit="1"/>
          </p:cNvSpPr>
          <p:nvPr/>
        </p:nvSpPr>
        <p:spPr bwMode="auto">
          <a:xfrm>
            <a:off x="5508625" y="2924175"/>
            <a:ext cx="3384550" cy="3603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00FF"/>
                </a:solidFill>
                <a:latin typeface="ＭＳ Ｐゴシック" panose="020B0600070205080204" pitchFamily="50" charset="-128"/>
              </a:rPr>
              <a:t>Ｐ波だけのカタカタ時間は</a:t>
            </a:r>
          </a:p>
        </p:txBody>
      </p:sp>
      <p:sp>
        <p:nvSpPr>
          <p:cNvPr id="6179" name="WordArt 35"/>
          <p:cNvSpPr>
            <a:spLocks noChangeArrowheads="1" noChangeShapeType="1" noTextEdit="1"/>
          </p:cNvSpPr>
          <p:nvPr/>
        </p:nvSpPr>
        <p:spPr bwMode="auto">
          <a:xfrm>
            <a:off x="5724525" y="3429000"/>
            <a:ext cx="1728788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地点Ｂでは</a:t>
            </a:r>
          </a:p>
        </p:txBody>
      </p:sp>
      <p:sp>
        <p:nvSpPr>
          <p:cNvPr id="6180" name="WordArt 36"/>
          <p:cNvSpPr>
            <a:spLocks noChangeArrowheads="1" noChangeShapeType="1" noTextEdit="1"/>
          </p:cNvSpPr>
          <p:nvPr/>
        </p:nvSpPr>
        <p:spPr bwMode="auto">
          <a:xfrm>
            <a:off x="5508625" y="3860800"/>
            <a:ext cx="3384550" cy="3603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00FF"/>
                </a:solidFill>
                <a:latin typeface="ＭＳ Ｐゴシック" panose="020B0600070205080204" pitchFamily="50" charset="-128"/>
              </a:rPr>
              <a:t>Ｐ波だけのカタカタ時間は</a:t>
            </a:r>
          </a:p>
        </p:txBody>
      </p:sp>
      <p:sp>
        <p:nvSpPr>
          <p:cNvPr id="6182" name="WordArt 38"/>
          <p:cNvSpPr>
            <a:spLocks noChangeArrowheads="1" noChangeShapeType="1" noTextEdit="1"/>
          </p:cNvSpPr>
          <p:nvPr/>
        </p:nvSpPr>
        <p:spPr bwMode="auto">
          <a:xfrm>
            <a:off x="611188" y="3644900"/>
            <a:ext cx="233362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Ｂ</a:t>
            </a:r>
          </a:p>
        </p:txBody>
      </p:sp>
      <p:sp>
        <p:nvSpPr>
          <p:cNvPr id="6183" name="Line 39"/>
          <p:cNvSpPr>
            <a:spLocks noChangeShapeType="1"/>
          </p:cNvSpPr>
          <p:nvPr/>
        </p:nvSpPr>
        <p:spPr bwMode="auto">
          <a:xfrm flipV="1">
            <a:off x="971550" y="3933825"/>
            <a:ext cx="4248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185" name="AutoShape 41"/>
          <p:cNvSpPr>
            <a:spLocks noChangeArrowheads="1"/>
          </p:cNvSpPr>
          <p:nvPr/>
        </p:nvSpPr>
        <p:spPr bwMode="auto">
          <a:xfrm>
            <a:off x="2771775" y="3860800"/>
            <a:ext cx="2232025" cy="73025"/>
          </a:xfrm>
          <a:prstGeom prst="rightArrow">
            <a:avLst>
              <a:gd name="adj1" fmla="val 50000"/>
              <a:gd name="adj2" fmla="val 789177"/>
            </a:avLst>
          </a:prstGeom>
          <a:solidFill>
            <a:srgbClr val="FF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6186" name="WordArt 42"/>
          <p:cNvSpPr>
            <a:spLocks noChangeArrowheads="1" noChangeShapeType="1" noTextEdit="1"/>
          </p:cNvSpPr>
          <p:nvPr/>
        </p:nvSpPr>
        <p:spPr bwMode="auto">
          <a:xfrm>
            <a:off x="5724525" y="4365625"/>
            <a:ext cx="1728788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地点Ｃでは</a:t>
            </a:r>
          </a:p>
        </p:txBody>
      </p:sp>
      <p:sp>
        <p:nvSpPr>
          <p:cNvPr id="6187" name="WordArt 43"/>
          <p:cNvSpPr>
            <a:spLocks noChangeArrowheads="1" noChangeShapeType="1" noTextEdit="1"/>
          </p:cNvSpPr>
          <p:nvPr/>
        </p:nvSpPr>
        <p:spPr bwMode="auto">
          <a:xfrm>
            <a:off x="611188" y="5445125"/>
            <a:ext cx="233362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Ｃ</a:t>
            </a:r>
          </a:p>
        </p:txBody>
      </p:sp>
      <p:sp>
        <p:nvSpPr>
          <p:cNvPr id="6188" name="Line 44"/>
          <p:cNvSpPr>
            <a:spLocks noChangeShapeType="1"/>
          </p:cNvSpPr>
          <p:nvPr/>
        </p:nvSpPr>
        <p:spPr bwMode="auto">
          <a:xfrm flipV="1">
            <a:off x="971550" y="5661025"/>
            <a:ext cx="20875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189" name="WordArt 45"/>
          <p:cNvSpPr>
            <a:spLocks noChangeArrowheads="1" noChangeShapeType="1" noTextEdit="1"/>
          </p:cNvSpPr>
          <p:nvPr/>
        </p:nvSpPr>
        <p:spPr bwMode="auto">
          <a:xfrm>
            <a:off x="5508625" y="4797425"/>
            <a:ext cx="3384550" cy="3603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00FF"/>
                </a:solidFill>
                <a:latin typeface="ＭＳ Ｐゴシック" panose="020B0600070205080204" pitchFamily="50" charset="-128"/>
              </a:rPr>
              <a:t>Ｐ波だけのカタカタ時間は</a:t>
            </a:r>
          </a:p>
        </p:txBody>
      </p:sp>
      <p:sp>
        <p:nvSpPr>
          <p:cNvPr id="6191" name="AutoShape 47"/>
          <p:cNvSpPr>
            <a:spLocks noChangeArrowheads="1"/>
          </p:cNvSpPr>
          <p:nvPr/>
        </p:nvSpPr>
        <p:spPr bwMode="auto">
          <a:xfrm flipV="1">
            <a:off x="1403350" y="5589588"/>
            <a:ext cx="504825" cy="73025"/>
          </a:xfrm>
          <a:prstGeom prst="rightArrow">
            <a:avLst>
              <a:gd name="adj1" fmla="val 50000"/>
              <a:gd name="adj2" fmla="val 172826"/>
            </a:avLst>
          </a:prstGeom>
          <a:solidFill>
            <a:srgbClr val="FF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6192" name="WordArt 48"/>
          <p:cNvSpPr>
            <a:spLocks noChangeArrowheads="1" noChangeShapeType="1" noTextEdit="1"/>
          </p:cNvSpPr>
          <p:nvPr/>
        </p:nvSpPr>
        <p:spPr bwMode="auto">
          <a:xfrm>
            <a:off x="5003800" y="5445125"/>
            <a:ext cx="3311525" cy="6477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震源からの距離は</a:t>
            </a:r>
          </a:p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カタカタ時間に比例</a:t>
            </a:r>
          </a:p>
        </p:txBody>
      </p:sp>
    </p:spTree>
  </p:cSld>
  <p:clrMapOvr>
    <a:masterClrMapping/>
  </p:clrMapOvr>
  <p:transition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3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2000" fill="hold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2000" fill="hold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20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20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6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20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20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6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6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20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20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2000"/>
                                        <p:tgtEl>
                                          <p:spTgt spid="6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2000"/>
                                        <p:tgtEl>
                                          <p:spTgt spid="6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20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20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2000"/>
                                        <p:tgtEl>
                                          <p:spTgt spid="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20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20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2000"/>
                                        <p:tgtEl>
                                          <p:spTgt spid="6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2000"/>
                                        <p:tgtEl>
                                          <p:spTgt spid="6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20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20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2000"/>
                                        <p:tgtEl>
                                          <p:spTgt spid="6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" dur="2000" fill="hold"/>
                                        <p:tgtEl>
                                          <p:spTgt spid="6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2000" fill="hold"/>
                                        <p:tgtEl>
                                          <p:spTgt spid="6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0"/>
                                        <p:tgtEl>
                                          <p:spTgt spid="6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8" dur="2000" fill="hold"/>
                                        <p:tgtEl>
                                          <p:spTgt spid="61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7" grpId="0" animBg="1"/>
      <p:bldP spid="6158" grpId="0" animBg="1"/>
      <p:bldP spid="6159" grpId="0" animBg="1"/>
      <p:bldP spid="6160" grpId="0" animBg="1"/>
      <p:bldP spid="6177" grpId="0" animBg="1"/>
      <p:bldP spid="6185" grpId="0" animBg="1"/>
      <p:bldP spid="619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WordArt 4"/>
          <p:cNvSpPr>
            <a:spLocks noChangeArrowheads="1" noChangeShapeType="1" noTextEdit="1"/>
          </p:cNvSpPr>
          <p:nvPr/>
        </p:nvSpPr>
        <p:spPr bwMode="auto">
          <a:xfrm>
            <a:off x="900113" y="549275"/>
            <a:ext cx="7632700" cy="5762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震源からの距離はカタカタ時間に比例</a:t>
            </a:r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>
            <a:off x="4572000" y="1125538"/>
            <a:ext cx="2520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 flipH="1">
            <a:off x="3348038" y="1125538"/>
            <a:ext cx="2376487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175" name="WordArt 7"/>
          <p:cNvSpPr>
            <a:spLocks noChangeArrowheads="1" noChangeShapeType="1" noTextEdit="1"/>
          </p:cNvSpPr>
          <p:nvPr/>
        </p:nvSpPr>
        <p:spPr bwMode="auto">
          <a:xfrm>
            <a:off x="900113" y="1844675"/>
            <a:ext cx="360045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TW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初期微動継続時間</a:t>
            </a:r>
            <a:endParaRPr lang="ja-JP" alt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latin typeface="ＭＳ Ｐゴシック" panose="020B0600070205080204" pitchFamily="50" charset="-128"/>
            </a:endParaRPr>
          </a:p>
        </p:txBody>
      </p:sp>
      <p:sp>
        <p:nvSpPr>
          <p:cNvPr id="7176" name="WordArt 8"/>
          <p:cNvSpPr>
            <a:spLocks noChangeArrowheads="1" noChangeShapeType="1" noTextEdit="1"/>
          </p:cNvSpPr>
          <p:nvPr/>
        </p:nvSpPr>
        <p:spPr bwMode="auto">
          <a:xfrm>
            <a:off x="1116013" y="2565400"/>
            <a:ext cx="7559675" cy="7921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bg2"/>
                </a:solidFill>
                <a:latin typeface="ＭＳ Ｐゴシック" panose="020B0600070205080204" pitchFamily="50" charset="-128"/>
              </a:rPr>
              <a:t>多くの所で初期微動継続時間を計り、震源までの</a:t>
            </a:r>
          </a:p>
          <a:p>
            <a:pPr algn="ctr"/>
            <a:r>
              <a:rPr lang="ja-JP" altLang="en-US" sz="3600" kern="10">
                <a:solidFill>
                  <a:schemeClr val="bg2"/>
                </a:solidFill>
                <a:latin typeface="ＭＳ Ｐゴシック" panose="020B0600070205080204" pitchFamily="50" charset="-128"/>
              </a:rPr>
              <a:t>距離を求め、これを半径にして地図上に円を描く</a:t>
            </a:r>
          </a:p>
        </p:txBody>
      </p:sp>
      <p:sp>
        <p:nvSpPr>
          <p:cNvPr id="7177" name="WordArt 9"/>
          <p:cNvSpPr>
            <a:spLocks noChangeArrowheads="1" noChangeShapeType="1" noTextEdit="1"/>
          </p:cNvSpPr>
          <p:nvPr/>
        </p:nvSpPr>
        <p:spPr bwMode="auto">
          <a:xfrm>
            <a:off x="2051050" y="4652963"/>
            <a:ext cx="32385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Ａ</a:t>
            </a:r>
          </a:p>
        </p:txBody>
      </p:sp>
      <p:sp>
        <p:nvSpPr>
          <p:cNvPr id="7178" name="WordArt 10"/>
          <p:cNvSpPr>
            <a:spLocks noChangeArrowheads="1" noChangeShapeType="1" noTextEdit="1"/>
          </p:cNvSpPr>
          <p:nvPr/>
        </p:nvSpPr>
        <p:spPr bwMode="auto">
          <a:xfrm>
            <a:off x="3419475" y="6021388"/>
            <a:ext cx="32385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Ｃ</a:t>
            </a:r>
          </a:p>
        </p:txBody>
      </p:sp>
      <p:sp>
        <p:nvSpPr>
          <p:cNvPr id="7179" name="WordArt 11"/>
          <p:cNvSpPr>
            <a:spLocks noChangeArrowheads="1" noChangeShapeType="1" noTextEdit="1"/>
          </p:cNvSpPr>
          <p:nvPr/>
        </p:nvSpPr>
        <p:spPr bwMode="auto">
          <a:xfrm>
            <a:off x="5651500" y="4365625"/>
            <a:ext cx="32385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Ｂ</a:t>
            </a:r>
          </a:p>
        </p:txBody>
      </p:sp>
      <p:sp>
        <p:nvSpPr>
          <p:cNvPr id="7180" name="Oval 12"/>
          <p:cNvSpPr>
            <a:spLocks noChangeArrowheads="1"/>
          </p:cNvSpPr>
          <p:nvPr/>
        </p:nvSpPr>
        <p:spPr bwMode="auto">
          <a:xfrm>
            <a:off x="684213" y="3573463"/>
            <a:ext cx="3024187" cy="273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7181" name="Oval 13"/>
          <p:cNvSpPr>
            <a:spLocks noChangeArrowheads="1"/>
          </p:cNvSpPr>
          <p:nvPr/>
        </p:nvSpPr>
        <p:spPr bwMode="auto">
          <a:xfrm>
            <a:off x="2986088" y="1846263"/>
            <a:ext cx="5689600" cy="52292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7182" name="Oval 14"/>
          <p:cNvSpPr>
            <a:spLocks noChangeArrowheads="1"/>
          </p:cNvSpPr>
          <p:nvPr/>
        </p:nvSpPr>
        <p:spPr bwMode="auto">
          <a:xfrm>
            <a:off x="2627313" y="5211763"/>
            <a:ext cx="1944687" cy="19018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7184" name="WordArt 16"/>
          <p:cNvSpPr>
            <a:spLocks noChangeArrowheads="1" noChangeShapeType="1" noTextEdit="1"/>
          </p:cNvSpPr>
          <p:nvPr/>
        </p:nvSpPr>
        <p:spPr bwMode="auto">
          <a:xfrm>
            <a:off x="3508723" y="5313362"/>
            <a:ext cx="2519784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ja-JP" altLang="en-US" sz="3600" kern="10" dirty="0">
                <a:solidFill>
                  <a:srgbClr val="FF0000"/>
                </a:solidFill>
                <a:latin typeface="ＭＳ Ｐゴシック"/>
                <a:ea typeface="ＭＳ Ｐゴシック"/>
              </a:rPr>
              <a:t>←震央</a:t>
            </a:r>
            <a:r>
              <a:rPr lang="en-US" altLang="ja-JP" sz="3600" kern="10" dirty="0">
                <a:solidFill>
                  <a:srgbClr val="FF0000"/>
                </a:solidFill>
                <a:latin typeface="ＭＳ Ｐゴシック"/>
                <a:ea typeface="ＭＳ Ｐゴシック"/>
              </a:rPr>
              <a:t>(</a:t>
            </a:r>
            <a:r>
              <a:rPr lang="ja-JP" altLang="en-US" sz="3600" kern="10" dirty="0">
                <a:solidFill>
                  <a:srgbClr val="FF0000"/>
                </a:solidFill>
                <a:latin typeface="ＭＳ Ｐゴシック"/>
                <a:ea typeface="ＭＳ Ｐゴシック"/>
              </a:rPr>
              <a:t>震源地）</a:t>
            </a:r>
          </a:p>
        </p:txBody>
      </p:sp>
      <p:cxnSp>
        <p:nvCxnSpPr>
          <p:cNvPr id="3" name="直線コネクタ 2"/>
          <p:cNvCxnSpPr/>
          <p:nvPr/>
        </p:nvCxnSpPr>
        <p:spPr>
          <a:xfrm>
            <a:off x="3038475" y="3573463"/>
            <a:ext cx="381000" cy="258921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 flipV="1">
            <a:off x="2374900" y="4941888"/>
            <a:ext cx="1549400" cy="15367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円/楕円 12"/>
          <p:cNvSpPr/>
          <p:nvPr/>
        </p:nvSpPr>
        <p:spPr>
          <a:xfrm flipH="1">
            <a:off x="3284538" y="5457825"/>
            <a:ext cx="127000" cy="16827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9" name="正方形/長方形 28"/>
          <p:cNvSpPr/>
          <p:nvPr/>
        </p:nvSpPr>
        <p:spPr>
          <a:xfrm>
            <a:off x="6028507" y="4503877"/>
            <a:ext cx="2340224" cy="707886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4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charset="0"/>
              </a:rPr>
              <a:t>震源は？</a:t>
            </a:r>
          </a:p>
        </p:txBody>
      </p:sp>
      <p:cxnSp>
        <p:nvCxnSpPr>
          <p:cNvPr id="4" name="直線コネクタ 3"/>
          <p:cNvCxnSpPr/>
          <p:nvPr/>
        </p:nvCxnSpPr>
        <p:spPr>
          <a:xfrm>
            <a:off x="2700338" y="4822825"/>
            <a:ext cx="2016125" cy="225266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0" grpId="0" animBg="1"/>
      <p:bldP spid="7181" grpId="0" animBg="1"/>
      <p:bldP spid="718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-323850" y="3068638"/>
            <a:ext cx="9467850" cy="3960812"/>
          </a:xfrm>
          <a:prstGeom prst="rect">
            <a:avLst/>
          </a:prstGeom>
          <a:solidFill>
            <a:srgbClr val="F4CFA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grpSp>
        <p:nvGrpSpPr>
          <p:cNvPr id="32" name="グループ化 31"/>
          <p:cNvGrpSpPr>
            <a:grpSpLocks/>
          </p:cNvGrpSpPr>
          <p:nvPr/>
        </p:nvGrpSpPr>
        <p:grpSpPr bwMode="auto">
          <a:xfrm>
            <a:off x="6902450" y="1989138"/>
            <a:ext cx="873125" cy="1079500"/>
            <a:chOff x="6902670" y="1177637"/>
            <a:chExt cx="1296144" cy="1891323"/>
          </a:xfrm>
        </p:grpSpPr>
        <p:sp>
          <p:nvSpPr>
            <p:cNvPr id="25" name="台形 24"/>
            <p:cNvSpPr/>
            <p:nvPr/>
          </p:nvSpPr>
          <p:spPr>
            <a:xfrm>
              <a:off x="6902670" y="1177637"/>
              <a:ext cx="1296144" cy="1891323"/>
            </a:xfrm>
            <a:prstGeom prst="trapezoid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7" name="二等辺三角形 26"/>
            <p:cNvSpPr/>
            <p:nvPr/>
          </p:nvSpPr>
          <p:spPr>
            <a:xfrm flipV="1">
              <a:off x="7237311" y="1341736"/>
              <a:ext cx="226236" cy="528458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8" name="二等辺三角形 27"/>
            <p:cNvSpPr/>
            <p:nvPr/>
          </p:nvSpPr>
          <p:spPr>
            <a:xfrm flipV="1">
              <a:off x="7463547" y="1341736"/>
              <a:ext cx="223880" cy="528458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9" name="二等辺三角形 28"/>
            <p:cNvSpPr/>
            <p:nvPr/>
          </p:nvSpPr>
          <p:spPr>
            <a:xfrm flipV="1">
              <a:off x="7663861" y="1341736"/>
              <a:ext cx="223879" cy="528458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31" name="台形 30"/>
            <p:cNvSpPr/>
            <p:nvPr/>
          </p:nvSpPr>
          <p:spPr>
            <a:xfrm>
              <a:off x="7223171" y="1205451"/>
              <a:ext cx="664568" cy="136286"/>
            </a:xfrm>
            <a:prstGeom prst="trapezoi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  <p:sp>
        <p:nvSpPr>
          <p:cNvPr id="7" name="円/楕円 6"/>
          <p:cNvSpPr/>
          <p:nvPr/>
        </p:nvSpPr>
        <p:spPr>
          <a:xfrm flipH="1">
            <a:off x="5449888" y="2984500"/>
            <a:ext cx="127000" cy="16827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" name="WordArt 11"/>
          <p:cNvSpPr>
            <a:spLocks noChangeArrowheads="1" noChangeShapeType="1" noTextEdit="1"/>
          </p:cNvSpPr>
          <p:nvPr/>
        </p:nvSpPr>
        <p:spPr bwMode="auto">
          <a:xfrm>
            <a:off x="5307013" y="2349500"/>
            <a:ext cx="384175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Ｂ</a:t>
            </a:r>
          </a:p>
        </p:txBody>
      </p:sp>
      <p:sp>
        <p:nvSpPr>
          <p:cNvPr id="2" name="円/楕円 6"/>
          <p:cNvSpPr>
            <a:spLocks noChangeArrowheads="1"/>
          </p:cNvSpPr>
          <p:nvPr/>
        </p:nvSpPr>
        <p:spPr bwMode="auto">
          <a:xfrm flipH="1">
            <a:off x="2916238" y="2997200"/>
            <a:ext cx="127000" cy="168275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1579563" y="2236788"/>
            <a:ext cx="281622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3200" b="1" dirty="0">
                <a:ln w="18000">
                  <a:noFill/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charset="0"/>
              </a:rPr>
              <a:t>震央（震源地）</a:t>
            </a:r>
          </a:p>
        </p:txBody>
      </p:sp>
      <p:sp>
        <p:nvSpPr>
          <p:cNvPr id="23" name="テキスト ボックス 22"/>
          <p:cNvSpPr txBox="1">
            <a:spLocks noChangeArrowheads="1"/>
          </p:cNvSpPr>
          <p:nvPr/>
        </p:nvSpPr>
        <p:spPr bwMode="auto">
          <a:xfrm>
            <a:off x="3119438" y="3465513"/>
            <a:ext cx="233045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800"/>
              <a:t>震央の真下に垂線を引く</a:t>
            </a:r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>
            <a:off x="2987675" y="3068638"/>
            <a:ext cx="0" cy="2160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4" name="テキスト ボックス 23"/>
          <p:cNvSpPr txBox="1">
            <a:spLocks noChangeArrowheads="1"/>
          </p:cNvSpPr>
          <p:nvPr/>
        </p:nvSpPr>
        <p:spPr bwMode="auto">
          <a:xfrm>
            <a:off x="1814513" y="5289550"/>
            <a:ext cx="19653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>
                <a:solidFill>
                  <a:srgbClr val="0070C0"/>
                </a:solidFill>
              </a:rPr>
              <a:t>この垂線上、</a:t>
            </a:r>
            <a:endParaRPr lang="en-US" altLang="ja-JP" sz="2400">
              <a:solidFill>
                <a:srgbClr val="0070C0"/>
              </a:solidFill>
            </a:endParaRPr>
          </a:p>
          <a:p>
            <a:pPr eaLnBrk="1" hangingPunct="1"/>
            <a:r>
              <a:rPr lang="ja-JP" altLang="en-US" sz="2400">
                <a:solidFill>
                  <a:srgbClr val="0070C0"/>
                </a:solidFill>
              </a:rPr>
              <a:t>どこに震源が</a:t>
            </a:r>
          </a:p>
        </p:txBody>
      </p:sp>
      <p:sp>
        <p:nvSpPr>
          <p:cNvPr id="33" name="テキスト ボックス 32"/>
          <p:cNvSpPr txBox="1">
            <a:spLocks noChangeArrowheads="1"/>
          </p:cNvSpPr>
          <p:nvPr/>
        </p:nvSpPr>
        <p:spPr bwMode="auto">
          <a:xfrm>
            <a:off x="1974850" y="6237288"/>
            <a:ext cx="46847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b="1"/>
              <a:t>Ｂを中心に震源までの距離を半径に円をかく</a:t>
            </a:r>
          </a:p>
        </p:txBody>
      </p:sp>
      <p:sp>
        <p:nvSpPr>
          <p:cNvPr id="8" name="Oval 13"/>
          <p:cNvSpPr>
            <a:spLocks noChangeArrowheads="1"/>
          </p:cNvSpPr>
          <p:nvPr/>
        </p:nvSpPr>
        <p:spPr bwMode="auto">
          <a:xfrm>
            <a:off x="2771775" y="476250"/>
            <a:ext cx="5689600" cy="52292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8" name="円/楕円 17"/>
          <p:cNvSpPr/>
          <p:nvPr/>
        </p:nvSpPr>
        <p:spPr>
          <a:xfrm flipH="1">
            <a:off x="2916238" y="4005263"/>
            <a:ext cx="127000" cy="168275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1295998" y="3998715"/>
            <a:ext cx="1476798" cy="707886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4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charset="0"/>
              </a:rPr>
              <a:t>震源</a:t>
            </a:r>
          </a:p>
        </p:txBody>
      </p:sp>
    </p:spTree>
  </p:cSld>
  <p:clrMapOvr>
    <a:masterClrMapping/>
  </p:clrMapOvr>
  <p:transition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3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2" dur="2000" fill="hold"/>
                                        <p:tgtEl>
                                          <p:spTgt spid="20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6" dur="2000" fill="hold"/>
                                        <p:tgtEl>
                                          <p:spTgt spid="20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3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animBg="1"/>
      <p:bldP spid="7" grpId="0" animBg="1"/>
      <p:bldP spid="2" grpId="0" animBg="1"/>
      <p:bldP spid="23" grpId="0"/>
      <p:bldP spid="24" grpId="0"/>
      <p:bldP spid="24" grpId="1"/>
      <p:bldP spid="33" grpId="0"/>
      <p:bldP spid="33" grpId="1"/>
      <p:bldP spid="8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WordArt 4"/>
          <p:cNvSpPr>
            <a:spLocks noChangeArrowheads="1" noChangeShapeType="1" noTextEdit="1"/>
          </p:cNvSpPr>
          <p:nvPr/>
        </p:nvSpPr>
        <p:spPr bwMode="auto">
          <a:xfrm>
            <a:off x="1042988" y="1052513"/>
            <a:ext cx="6913562" cy="122396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ja-JP" altLang="en-US" sz="3600" kern="10">
                <a:solidFill>
                  <a:schemeClr val="bg2"/>
                </a:solidFill>
                <a:latin typeface="ＭＳ Ｐゴシック"/>
                <a:ea typeface="ＭＳ Ｐゴシック"/>
              </a:rPr>
              <a:t>初期微動継続時間（秒）を８倍すると</a:t>
            </a:r>
          </a:p>
          <a:p>
            <a:pPr algn="ctr">
              <a:defRPr/>
            </a:pPr>
            <a:r>
              <a:rPr lang="ja-JP" altLang="en-US" sz="3600" kern="10">
                <a:solidFill>
                  <a:schemeClr val="bg2"/>
                </a:solidFill>
                <a:latin typeface="ＭＳ Ｐゴシック"/>
                <a:ea typeface="ＭＳ Ｐゴシック"/>
              </a:rPr>
              <a:t>震源までの距離（</a:t>
            </a:r>
            <a:r>
              <a:rPr lang="en-US" altLang="ja-JP" sz="3600" kern="10">
                <a:solidFill>
                  <a:schemeClr val="bg2"/>
                </a:solidFill>
                <a:latin typeface="ＭＳ Ｐゴシック"/>
                <a:ea typeface="ＭＳ Ｐゴシック"/>
              </a:rPr>
              <a:t>km</a:t>
            </a:r>
            <a:r>
              <a:rPr lang="ja-JP" altLang="en-US" sz="3600" kern="10">
                <a:solidFill>
                  <a:schemeClr val="bg2"/>
                </a:solidFill>
                <a:latin typeface="ＭＳ Ｐゴシック"/>
                <a:ea typeface="ＭＳ Ｐゴシック"/>
              </a:rPr>
              <a:t>）が求められる</a:t>
            </a:r>
          </a:p>
        </p:txBody>
      </p:sp>
      <p:sp>
        <p:nvSpPr>
          <p:cNvPr id="20485" name="WordArt 5"/>
          <p:cNvSpPr>
            <a:spLocks noChangeArrowheads="1" noChangeShapeType="1" noTextEdit="1"/>
          </p:cNvSpPr>
          <p:nvPr/>
        </p:nvSpPr>
        <p:spPr bwMode="auto">
          <a:xfrm>
            <a:off x="1835150" y="2780928"/>
            <a:ext cx="5329238" cy="144016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ｶﾀｶﾀ</a:t>
            </a:r>
            <a:r>
              <a:rPr lang="en-US" altLang="ja-JP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10</a:t>
            </a:r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秒なら</a:t>
            </a:r>
          </a:p>
          <a:p>
            <a:pPr algn="ctr">
              <a:defRPr/>
            </a:pPr>
            <a:r>
              <a:rPr lang="en-US" altLang="ja-JP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10×8=80km</a:t>
            </a:r>
          </a:p>
          <a:p>
            <a:pPr algn="ctr">
              <a:defRPr/>
            </a:pPr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が震源までの距離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342900" y="5153025"/>
            <a:ext cx="8313738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3200" b="1" dirty="0">
                <a:ln w="18000">
                  <a:noFill/>
                  <a:prstDash val="solid"/>
                  <a:miter lim="800000"/>
                </a:ln>
                <a:solidFill>
                  <a:srgbClr val="339933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charset="0"/>
              </a:rPr>
              <a:t>できたら秒数をはかり、距離を求めてみましょう</a:t>
            </a:r>
          </a:p>
        </p:txBody>
      </p:sp>
    </p:spTree>
  </p:cSld>
  <p:clrMapOvr>
    <a:masterClrMapping/>
  </p:clrMapOvr>
  <p:transition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0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" dur="5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755650" y="6021388"/>
            <a:ext cx="712946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ja-JP" sz="1400"/>
              <a:t>Copyright(C) 2012</a:t>
            </a:r>
            <a:r>
              <a:rPr lang="ja-JP" altLang="en-US" sz="1400"/>
              <a:t> </a:t>
            </a:r>
            <a:r>
              <a:rPr lang="en-US" altLang="ja-JP" sz="1400"/>
              <a:t>/ </a:t>
            </a:r>
            <a:r>
              <a:rPr lang="ja-JP" altLang="en-US" sz="1400"/>
              <a:t>柏市教育委員会　</a:t>
            </a:r>
            <a:r>
              <a:rPr lang="en-US" altLang="ja-JP" sz="1400"/>
              <a:t>H.K   All Rights Reserved.</a:t>
            </a:r>
            <a:br>
              <a:rPr lang="en-US" altLang="ja-JP" sz="1400"/>
            </a:br>
            <a:endParaRPr lang="en-US" altLang="ja-JP"/>
          </a:p>
        </p:txBody>
      </p:sp>
    </p:spTree>
  </p:cSld>
  <p:clrMapOvr>
    <a:masterClrMapping/>
  </p:clrMapOvr>
  <p:transition advTm="600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acad8fcbf3eaba70f17df6ec4aadb81ef9d328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522</TotalTime>
  <Words>322</Words>
  <Application>Microsoft Office PowerPoint</Application>
  <PresentationFormat>画面に合わせる (4:3)</PresentationFormat>
  <Paragraphs>66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9</vt:i4>
      </vt:variant>
    </vt:vector>
  </HeadingPairs>
  <TitlesOfParts>
    <vt:vector size="15" baseType="lpstr">
      <vt:lpstr>Arial</vt:lpstr>
      <vt:lpstr>ＭＳ Ｐゴシック</vt:lpstr>
      <vt:lpstr>Calibri</vt:lpstr>
      <vt:lpstr>HG創英角ｺﾞｼｯｸUB</vt:lpstr>
      <vt:lpstr>標準デザイン</vt:lpstr>
      <vt:lpstr>かぶ２</vt:lpstr>
      <vt:lpstr>地震の揺れ方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地震の揺れ方</dc:title>
  <dc:creator>柏市教育研究所</dc:creator>
  <cp:lastModifiedBy>柏市立教育研究所</cp:lastModifiedBy>
  <cp:revision>39</cp:revision>
  <dcterms:created xsi:type="dcterms:W3CDTF">2012-03-14T00:55:50Z</dcterms:created>
  <dcterms:modified xsi:type="dcterms:W3CDTF">2020-12-07T06:45:34Z</dcterms:modified>
</cp:coreProperties>
</file>