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7"/>
  </p:notesMasterIdLst>
  <p:sldIdLst>
    <p:sldId id="256" r:id="rId3"/>
    <p:sldId id="257" r:id="rId4"/>
    <p:sldId id="258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3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0739E2-5FB8-4F62-9332-EA63606D788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1823F-5ECC-4F23-852E-1AE7E47D09C0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B5A4EF-E967-4500-8394-A05330CAD6C2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F8BE55-C2A8-45A6-803A-F23496651672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92B2E8-41A8-4DFC-AABD-B8530EB2931E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6D32F-1346-42A1-B6B3-D854113F65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486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20E2A-1A89-40E5-9058-77526C84671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655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E51B-7E13-40A6-8AD6-C4D8F649EF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3095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A4874-AEE7-4676-9B55-D4B9B37ECB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7745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653B8-711E-4445-9332-B1CA004513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513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830F1-8571-4596-B4C5-D5B579D0704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9983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A3F9C-DE0F-47A3-9823-5FF9E5F1E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5850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E173A-7349-41A2-8232-6EF094C83D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2605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A92F8-0720-4CE8-B3AE-EE65FB1A56C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3680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8D79-1E96-4A14-90DD-9D1833F772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8457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4B5D2-3522-4005-AB9A-05F52194338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9610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38917-0740-4D29-9B8A-CDAAFA6BFC4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136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EB3F4-AFEE-4211-A22B-8A6AE62932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07627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8A89A-0471-485A-A3D6-C5D5FA22E11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0398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48464-39CE-4764-9A05-A3264D8BA6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2170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8D05C-0A89-4077-84C1-455E56E721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07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AC0C8A-F5C1-4F13-988F-BE9D7F7D7CF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872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0EF26-FFB1-489C-9241-840850B1EE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103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11D6-92B9-42D0-BD30-4C67B46B8E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92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A177F-7A0C-48E4-A1EB-4E38F5E0E2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40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2A8B0-9BFA-4691-BA5E-2EC6FC4D8BC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0408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F3CAF-3228-4C2A-A2A1-05446096BB1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024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BBAF01-8F9F-4D5A-915F-DD8919DB135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8012BE-7745-4DC0-A975-037516090DC9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13319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1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549275"/>
            <a:ext cx="7772400" cy="1470025"/>
          </a:xfrm>
        </p:spPr>
        <p:txBody>
          <a:bodyPr/>
          <a:lstStyle/>
          <a:p>
            <a:r>
              <a:rPr lang="ja-JP" altLang="en-US" sz="5400">
                <a:ea typeface="HGS創英角ﾎﾟｯﾌﾟ体" panose="040B0A00000000000000" pitchFamily="50" charset="-128"/>
              </a:rPr>
              <a:t>水力・火力・原子力発電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71888" y="2060575"/>
            <a:ext cx="5472112" cy="6477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ja-JP" altLang="en-US" sz="3600">
                <a:solidFill>
                  <a:srgbClr val="0000FF"/>
                </a:solidFill>
              </a:rPr>
              <a:t>何が違うのだろうか？</a:t>
            </a:r>
          </a:p>
        </p:txBody>
      </p:sp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-1476375" y="5589588"/>
            <a:ext cx="1223962" cy="1006475"/>
            <a:chOff x="1882" y="2478"/>
            <a:chExt cx="771" cy="634"/>
          </a:xfrm>
        </p:grpSpPr>
        <p:sp>
          <p:nvSpPr>
            <p:cNvPr id="2054" name="Oval 6"/>
            <p:cNvSpPr>
              <a:spLocks noChangeArrowheads="1"/>
            </p:cNvSpPr>
            <p:nvPr/>
          </p:nvSpPr>
          <p:spPr bwMode="auto">
            <a:xfrm>
              <a:off x="1882" y="2478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5" name="Oval 7"/>
            <p:cNvSpPr>
              <a:spLocks noChangeArrowheads="1"/>
            </p:cNvSpPr>
            <p:nvPr/>
          </p:nvSpPr>
          <p:spPr bwMode="auto">
            <a:xfrm>
              <a:off x="2109" y="2478"/>
              <a:ext cx="544" cy="45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2245" y="2750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58" name="Group 10"/>
          <p:cNvGrpSpPr>
            <a:grpSpLocks/>
          </p:cNvGrpSpPr>
          <p:nvPr/>
        </p:nvGrpSpPr>
        <p:grpSpPr bwMode="auto">
          <a:xfrm rot="-5194162">
            <a:off x="9359106" y="4258469"/>
            <a:ext cx="1223963" cy="1006475"/>
            <a:chOff x="1882" y="2478"/>
            <a:chExt cx="771" cy="634"/>
          </a:xfrm>
        </p:grpSpPr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1882" y="2478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2109" y="2478"/>
              <a:ext cx="544" cy="45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2245" y="2750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62" name="Group 14"/>
          <p:cNvGrpSpPr>
            <a:grpSpLocks/>
          </p:cNvGrpSpPr>
          <p:nvPr/>
        </p:nvGrpSpPr>
        <p:grpSpPr bwMode="auto">
          <a:xfrm>
            <a:off x="3924300" y="4292600"/>
            <a:ext cx="1223963" cy="1006475"/>
            <a:chOff x="1882" y="2478"/>
            <a:chExt cx="771" cy="634"/>
          </a:xfrm>
        </p:grpSpPr>
        <p:sp>
          <p:nvSpPr>
            <p:cNvPr id="2063" name="Oval 15"/>
            <p:cNvSpPr>
              <a:spLocks noChangeArrowheads="1"/>
            </p:cNvSpPr>
            <p:nvPr/>
          </p:nvSpPr>
          <p:spPr bwMode="auto">
            <a:xfrm>
              <a:off x="1882" y="2478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2109" y="2478"/>
              <a:ext cx="544" cy="45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auto">
            <a:xfrm>
              <a:off x="2245" y="2750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  <p:custDataLst>
      <p:tags r:id="rId1"/>
    </p:custDataLst>
  </p:cSld>
  <p:clrMapOvr>
    <a:masterClrMapping/>
  </p:clrMapOvr>
  <p:transition advTm="157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92593E-6 L -0.92136 -0.16805 " pathEditMode="relative" ptsTypes="AA">
                                      <p:cBhvr>
                                        <p:cTn id="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16667E-6 -1.48148E-6 L 0.87413 -0.47246 " pathEditMode="relative" ptsTypes="AA">
                                      <p:cBhvr>
                                        <p:cTn id="1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24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8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6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0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483225" cy="850900"/>
          </a:xfrm>
        </p:spPr>
        <p:txBody>
          <a:bodyPr/>
          <a:lstStyle/>
          <a:p>
            <a:r>
              <a:rPr lang="ja-JP" altLang="en-US">
                <a:ea typeface="HGS創英角ﾎﾟｯﾌﾟ体" panose="040B0A00000000000000" pitchFamily="50" charset="-128"/>
              </a:rPr>
              <a:t>発電機を何で回すか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684213" y="1484313"/>
            <a:ext cx="3600450" cy="7207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水力発電では</a:t>
            </a: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1763713" y="2492375"/>
            <a:ext cx="1223962" cy="1006475"/>
            <a:chOff x="1882" y="2478"/>
            <a:chExt cx="771" cy="634"/>
          </a:xfrm>
        </p:grpSpPr>
        <p:sp>
          <p:nvSpPr>
            <p:cNvPr id="3080" name="Oval 8"/>
            <p:cNvSpPr>
              <a:spLocks noChangeArrowheads="1"/>
            </p:cNvSpPr>
            <p:nvPr/>
          </p:nvSpPr>
          <p:spPr bwMode="auto">
            <a:xfrm>
              <a:off x="1882" y="2478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2109" y="2478"/>
              <a:ext cx="544" cy="45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2245" y="2750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1258888" y="3429000"/>
            <a:ext cx="2233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3492500" y="24209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3492500" y="3213100"/>
            <a:ext cx="2447925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3492500" y="3429000"/>
            <a:ext cx="2374900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87" name="Oval 15"/>
          <p:cNvSpPr>
            <a:spLocks noChangeArrowheads="1"/>
          </p:cNvSpPr>
          <p:nvPr/>
        </p:nvSpPr>
        <p:spPr bwMode="auto">
          <a:xfrm>
            <a:off x="5795963" y="4581525"/>
            <a:ext cx="1079500" cy="936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940425" y="4724400"/>
            <a:ext cx="719138" cy="649288"/>
            <a:chOff x="3742" y="2976"/>
            <a:chExt cx="453" cy="409"/>
          </a:xfrm>
        </p:grpSpPr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3969" y="2976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3742" y="3203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>
              <a:off x="3787" y="3067"/>
              <a:ext cx="363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833" y="3022"/>
              <a:ext cx="317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6804025" y="5300663"/>
            <a:ext cx="5048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6659563" y="5373688"/>
            <a:ext cx="7207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>
            <a:off x="7308850" y="5589588"/>
            <a:ext cx="8636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7380288" y="5805488"/>
            <a:ext cx="792162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98" name="WordArt 26"/>
          <p:cNvSpPr>
            <a:spLocks noChangeArrowheads="1" noChangeShapeType="1" noTextEdit="1"/>
          </p:cNvSpPr>
          <p:nvPr/>
        </p:nvSpPr>
        <p:spPr bwMode="auto">
          <a:xfrm>
            <a:off x="1547813" y="5229225"/>
            <a:ext cx="4308475" cy="7445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水車が回り発電する</a:t>
            </a: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1258888" y="2565400"/>
            <a:ext cx="2233612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1258888" y="3141663"/>
            <a:ext cx="2233612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 rot="1777757">
            <a:off x="3419475" y="3429000"/>
            <a:ext cx="64770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 rot="1777757">
            <a:off x="4067175" y="3789363"/>
            <a:ext cx="64770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 rot="1777757">
            <a:off x="4643438" y="4149725"/>
            <a:ext cx="64770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 rot="1777757">
            <a:off x="5219700" y="4508500"/>
            <a:ext cx="64770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 rot="1777757">
            <a:off x="6732588" y="5445125"/>
            <a:ext cx="64770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 rot="183854">
            <a:off x="7308850" y="5661025"/>
            <a:ext cx="64770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8" name="WordArt 36"/>
          <p:cNvSpPr>
            <a:spLocks noChangeArrowheads="1" noChangeShapeType="1" noTextEdit="1"/>
          </p:cNvSpPr>
          <p:nvPr/>
        </p:nvSpPr>
        <p:spPr bwMode="auto">
          <a:xfrm>
            <a:off x="7740650" y="1412875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水</a:t>
            </a:r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 flipV="1">
            <a:off x="1258888" y="242093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custDataLst>
      <p:tags r:id="rId1"/>
    </p:custDataLst>
  </p:cSld>
  <p:clrMapOvr>
    <a:masterClrMapping/>
  </p:clrMapOvr>
  <p:transition advTm="318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3.33333E-6 L 0.62223 -0.3044 " pathEditMode="relative" ptsTypes="AA">
                                      <p:cBhvr>
                                        <p:cTn id="17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6" dur="2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0" dur="2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9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1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483225" cy="850900"/>
          </a:xfrm>
        </p:spPr>
        <p:txBody>
          <a:bodyPr/>
          <a:lstStyle/>
          <a:p>
            <a:r>
              <a:rPr lang="ja-JP" altLang="en-US">
                <a:ea typeface="HGS創英角ﾎﾟｯﾌﾟ体" panose="040B0A00000000000000" pitchFamily="50" charset="-128"/>
              </a:rPr>
              <a:t>発電機を何で回すか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755650" y="1484313"/>
            <a:ext cx="1512888" cy="7191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rPr>
              <a:t>火力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2484438" y="1484313"/>
            <a:ext cx="3816350" cy="7207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・原子力発電では</a:t>
            </a: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971550" y="3789363"/>
            <a:ext cx="1223963" cy="1006475"/>
            <a:chOff x="1882" y="2478"/>
            <a:chExt cx="771" cy="634"/>
          </a:xfrm>
        </p:grpSpPr>
        <p:sp>
          <p:nvSpPr>
            <p:cNvPr id="4103" name="Oval 7"/>
            <p:cNvSpPr>
              <a:spLocks noChangeArrowheads="1"/>
            </p:cNvSpPr>
            <p:nvPr/>
          </p:nvSpPr>
          <p:spPr bwMode="auto">
            <a:xfrm>
              <a:off x="1882" y="2478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04" name="Oval 8"/>
            <p:cNvSpPr>
              <a:spLocks noChangeArrowheads="1"/>
            </p:cNvSpPr>
            <p:nvPr/>
          </p:nvSpPr>
          <p:spPr bwMode="auto">
            <a:xfrm>
              <a:off x="2109" y="2478"/>
              <a:ext cx="544" cy="45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05" name="Oval 9"/>
            <p:cNvSpPr>
              <a:spLocks noChangeArrowheads="1"/>
            </p:cNvSpPr>
            <p:nvPr/>
          </p:nvSpPr>
          <p:spPr bwMode="auto">
            <a:xfrm>
              <a:off x="2245" y="2750"/>
              <a:ext cx="408" cy="3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71550" y="3141663"/>
            <a:ext cx="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971550" y="47244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971550" y="3141663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2339975" y="3357563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V="1">
            <a:off x="2339975" y="3213100"/>
            <a:ext cx="15843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971550" y="3716338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4122" name="Group 26"/>
          <p:cNvGrpSpPr>
            <a:grpSpLocks/>
          </p:cNvGrpSpPr>
          <p:nvPr/>
        </p:nvGrpSpPr>
        <p:grpSpPr bwMode="auto">
          <a:xfrm>
            <a:off x="1116013" y="4941888"/>
            <a:ext cx="936625" cy="647700"/>
            <a:chOff x="703" y="3113"/>
            <a:chExt cx="590" cy="408"/>
          </a:xfrm>
        </p:grpSpPr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703" y="3113"/>
              <a:ext cx="137" cy="4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930" y="3113"/>
              <a:ext cx="137" cy="4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1156" y="3113"/>
              <a:ext cx="137" cy="4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115" name="WordArt 19"/>
          <p:cNvSpPr>
            <a:spLocks noChangeArrowheads="1" noChangeShapeType="1" noTextEdit="1"/>
          </p:cNvSpPr>
          <p:nvPr/>
        </p:nvSpPr>
        <p:spPr bwMode="auto">
          <a:xfrm>
            <a:off x="2339975" y="5300663"/>
            <a:ext cx="5832475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rPr>
              <a:t>石炭・重油・</a:t>
            </a:r>
            <a:r>
              <a:rPr lang="en-US" altLang="ja-JP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rPr>
              <a:t>LNG</a:t>
            </a:r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rPr>
              <a:t>（液化天然ｶﾞｽ）</a:t>
            </a:r>
          </a:p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rPr>
              <a:t>・ｳﾗﾝの核分裂の熱で水を加熱</a:t>
            </a:r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>
            <a:off x="3924300" y="2852738"/>
            <a:ext cx="1079500" cy="936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4117" name="Group 21"/>
          <p:cNvGrpSpPr>
            <a:grpSpLocks/>
          </p:cNvGrpSpPr>
          <p:nvPr/>
        </p:nvGrpSpPr>
        <p:grpSpPr bwMode="auto">
          <a:xfrm>
            <a:off x="4067175" y="2997200"/>
            <a:ext cx="719138" cy="649288"/>
            <a:chOff x="3742" y="2976"/>
            <a:chExt cx="453" cy="409"/>
          </a:xfrm>
        </p:grpSpPr>
        <p:sp>
          <p:nvSpPr>
            <p:cNvPr id="4118" name="Line 22"/>
            <p:cNvSpPr>
              <a:spLocks noChangeShapeType="1"/>
            </p:cNvSpPr>
            <p:nvPr/>
          </p:nvSpPr>
          <p:spPr bwMode="auto">
            <a:xfrm>
              <a:off x="3969" y="2976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9" name="Line 23"/>
            <p:cNvSpPr>
              <a:spLocks noChangeShapeType="1"/>
            </p:cNvSpPr>
            <p:nvPr/>
          </p:nvSpPr>
          <p:spPr bwMode="auto">
            <a:xfrm>
              <a:off x="3742" y="3203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0" name="Line 24"/>
            <p:cNvSpPr>
              <a:spLocks noChangeShapeType="1"/>
            </p:cNvSpPr>
            <p:nvPr/>
          </p:nvSpPr>
          <p:spPr bwMode="auto">
            <a:xfrm>
              <a:off x="3787" y="3067"/>
              <a:ext cx="363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 flipV="1">
              <a:off x="3833" y="3022"/>
              <a:ext cx="317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123" name="AutoShape 27"/>
          <p:cNvSpPr>
            <a:spLocks noChangeArrowheads="1"/>
          </p:cNvSpPr>
          <p:nvPr/>
        </p:nvSpPr>
        <p:spPr bwMode="auto">
          <a:xfrm rot="16200000">
            <a:off x="1366837" y="3465513"/>
            <a:ext cx="504825" cy="431800"/>
          </a:xfrm>
          <a:prstGeom prst="rightArrow">
            <a:avLst>
              <a:gd name="adj1" fmla="val 50000"/>
              <a:gd name="adj2" fmla="val 2922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4" name="AutoShape 28"/>
          <p:cNvSpPr>
            <a:spLocks noChangeArrowheads="1"/>
          </p:cNvSpPr>
          <p:nvPr/>
        </p:nvSpPr>
        <p:spPr bwMode="auto">
          <a:xfrm rot="21153073">
            <a:off x="1979613" y="3213100"/>
            <a:ext cx="719137" cy="144463"/>
          </a:xfrm>
          <a:prstGeom prst="rightArrow">
            <a:avLst>
              <a:gd name="adj1" fmla="val 50000"/>
              <a:gd name="adj2" fmla="val 1244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5" name="AutoShape 29"/>
          <p:cNvSpPr>
            <a:spLocks noChangeArrowheads="1"/>
          </p:cNvSpPr>
          <p:nvPr/>
        </p:nvSpPr>
        <p:spPr bwMode="auto">
          <a:xfrm rot="21340876">
            <a:off x="3132138" y="3141663"/>
            <a:ext cx="576262" cy="73025"/>
          </a:xfrm>
          <a:prstGeom prst="rightArrow">
            <a:avLst>
              <a:gd name="adj1" fmla="val 50000"/>
              <a:gd name="adj2" fmla="val 19728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6" name="WordArt 30"/>
          <p:cNvSpPr>
            <a:spLocks noChangeArrowheads="1" noChangeShapeType="1" noTextEdit="1"/>
          </p:cNvSpPr>
          <p:nvPr/>
        </p:nvSpPr>
        <p:spPr bwMode="auto">
          <a:xfrm>
            <a:off x="4284663" y="3429000"/>
            <a:ext cx="4464050" cy="10080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過熱水蒸気で</a:t>
            </a: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蒸気ﾀｰﾋﾞﾝを回し発電する</a:t>
            </a:r>
          </a:p>
        </p:txBody>
      </p:sp>
      <p:sp>
        <p:nvSpPr>
          <p:cNvPr id="4127" name="WordArt 31"/>
          <p:cNvSpPr>
            <a:spLocks noChangeArrowheads="1" noChangeShapeType="1" noTextEdit="1"/>
          </p:cNvSpPr>
          <p:nvPr/>
        </p:nvSpPr>
        <p:spPr bwMode="auto">
          <a:xfrm>
            <a:off x="7740650" y="1412875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水</a:t>
            </a:r>
          </a:p>
        </p:txBody>
      </p:sp>
    </p:spTree>
    <p:custDataLst>
      <p:tags r:id="rId1"/>
    </p:custDataLst>
  </p:cSld>
  <p:clrMapOvr>
    <a:masterClrMapping/>
  </p:clrMapOvr>
  <p:transition advTm="401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8.14815E-6 L 0.70886 -0.50417 " pathEditMode="relative" ptsTypes="AA">
                                      <p:cBhvr>
                                        <p:cTn id="6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C 0.00869 0.00116 0.02136 0.00116 0.00591 0.00394 C 0.00105 0.00486 -0.01371 0.00579 -0.00885 0.00579 C 0.00296 0.00579 0.01476 0.00463 0.02657 0.00394 C 0.02153 0.00209 0.01667 0.00023 0.01181 -0.00208 C 0.00938 -0.00139 0.00348 -0.00301 0.00452 2.22222E-6 C 0.00573 0.00347 0.01025 0.00116 0.0132 0.00185 C 0.01511 0.00232 0.01719 0.00324 0.0191 0.00394 C 0.02066 0.0044 0.02518 0.00579 0.02362 0.00579 C 0.01789 0.00579 0.01146 0.00162 0.00591 2.22222E-6 C 0.00244 0.00139 -0.00781 0.00394 -0.00434 0.00394 C 0.03056 0.00394 0.0283 0.00417 0.01615 -0.00393 C 0.00296 -0.00185 0.00816 -0.0037 -5.55556E-7 2.22222E-6 Z " pathEditMode="relative" ptsTypes="fffffffffffff">
                                      <p:cBhvr>
                                        <p:cTn id="25" dur="2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0" dur="2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4" dur="2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187450" y="5949950"/>
            <a:ext cx="61198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2013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c7d5717ea8ff6053404f28722949e182a7e95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|0.9|2.4|0.9|2.4|0.8|1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2.6|1.7|2.5|2|1.5|1|1|1|2.9|1.7|1.3|2.5|1.2|1.2|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2|2|3.3|2.9|2.3|5.3|2.1|1.8|1.9|2.9|2.5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91</Words>
  <Application>Microsoft Office PowerPoint</Application>
  <PresentationFormat>画面に合わせる (4:3)</PresentationFormat>
  <Paragraphs>19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Arial</vt:lpstr>
      <vt:lpstr>ＭＳ Ｐゴシック</vt:lpstr>
      <vt:lpstr>ＭＳ Ｐ明朝</vt:lpstr>
      <vt:lpstr>HGS創英角ﾎﾟｯﾌﾟ体</vt:lpstr>
      <vt:lpstr>標準デザイン</vt:lpstr>
      <vt:lpstr>かぶ２</vt:lpstr>
      <vt:lpstr>水力・火力・原子力発電</vt:lpstr>
      <vt:lpstr>発電機を何で回すか</vt:lpstr>
      <vt:lpstr>発電機を何で回すか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hatsuden</dc:title>
  <dc:creator>柏市教育研究所</dc:creator>
  <cp:lastModifiedBy>柏市立教育研究所</cp:lastModifiedBy>
  <cp:revision>9</cp:revision>
  <dcterms:created xsi:type="dcterms:W3CDTF">2013-06-25T04:24:04Z</dcterms:created>
  <dcterms:modified xsi:type="dcterms:W3CDTF">2020-12-07T06:44:43Z</dcterms:modified>
</cp:coreProperties>
</file>