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6"/>
  </p:notes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custDataLst>
    <p:tags r:id="rId7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102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74F9AF8-6B57-4F69-8939-8D13EFF50EC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3D0490-9DD9-4DED-9496-5A7282D063D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03637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B59637-5A02-4D18-BD11-623E96D35FE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39365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4CA3F5-6A3C-41BB-8ADF-14AC3FA9DA2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8302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90BC4B-312E-4E11-8B63-398468ED828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89376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197847-4373-4904-A0CD-C62ACD9426D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98073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1414DE-48D6-48BB-8493-4BD1F1C44C8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22820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B30D4B-984E-43F2-AB96-95805DA8040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5395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D2D46F-E60A-4378-999B-55D0099E689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09649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54B0FA-C21C-4D58-8EAA-CEF65734CF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75981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15860A-69D4-413D-B115-548B5A96338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4456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0A8882-4759-4C90-80D7-FF5107FF4C7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5195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368D203-E1F9-42A2-AFD4-8D9408ACCB1B}" type="slidenum">
              <a:rPr lang="en-US" altLang="ja-JP"/>
              <a:pPr/>
              <a:t>‹#›</a:t>
            </a:fld>
            <a:endParaRPr lang="en-US" altLang="ja-JP"/>
          </a:p>
        </p:txBody>
      </p:sp>
      <p:pic>
        <p:nvPicPr>
          <p:cNvPr id="7175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7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00113" y="333375"/>
            <a:ext cx="5400675" cy="1582738"/>
          </a:xfrm>
        </p:spPr>
        <p:txBody>
          <a:bodyPr anchor="ctr"/>
          <a:lstStyle/>
          <a:p>
            <a:r>
              <a:rPr lang="ja-JP" altLang="en-US" sz="9600">
                <a:solidFill>
                  <a:srgbClr val="0000FF"/>
                </a:solidFill>
                <a:ea typeface="HG創英角ﾎﾟｯﾌﾟ体" panose="040B0A09000000000000" pitchFamily="49" charset="-128"/>
              </a:rPr>
              <a:t>地球</a:t>
            </a:r>
            <a:r>
              <a:rPr lang="ja-JP" altLang="en-US" sz="9600">
                <a:ea typeface="HG創英角ﾎﾟｯﾌﾟ体" panose="040B0A09000000000000" pitchFamily="49" charset="-128"/>
              </a:rPr>
              <a:t>と</a:t>
            </a:r>
            <a:r>
              <a:rPr lang="ja-JP" altLang="en-US" sz="9600">
                <a:solidFill>
                  <a:srgbClr val="FFFF00"/>
                </a:solidFill>
                <a:ea typeface="HG創英角ﾎﾟｯﾌﾟ体" panose="040B0A09000000000000" pitchFamily="49" charset="-128"/>
              </a:rPr>
              <a:t>月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79613" y="2205038"/>
            <a:ext cx="6440487" cy="5508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ja-JP" altLang="en-US" sz="3200"/>
              <a:t>どれくらい離れているのだろうか</a:t>
            </a:r>
          </a:p>
        </p:txBody>
      </p:sp>
      <p:sp>
        <p:nvSpPr>
          <p:cNvPr id="2055" name="Oval 6"/>
          <p:cNvSpPr>
            <a:spLocks noChangeArrowheads="1"/>
          </p:cNvSpPr>
          <p:nvPr/>
        </p:nvSpPr>
        <p:spPr bwMode="auto">
          <a:xfrm>
            <a:off x="1116013" y="3644900"/>
            <a:ext cx="2474912" cy="2376488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ja-JP"/>
          </a:p>
        </p:txBody>
      </p:sp>
      <p:sp>
        <p:nvSpPr>
          <p:cNvPr id="2063" name="Oval 7"/>
          <p:cNvSpPr>
            <a:spLocks noChangeArrowheads="1"/>
          </p:cNvSpPr>
          <p:nvPr/>
        </p:nvSpPr>
        <p:spPr bwMode="auto">
          <a:xfrm>
            <a:off x="6443663" y="3573463"/>
            <a:ext cx="704850" cy="6683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ja-JP"/>
          </a:p>
        </p:txBody>
      </p:sp>
      <p:sp>
        <p:nvSpPr>
          <p:cNvPr id="2065" name="WordArt 17"/>
          <p:cNvSpPr>
            <a:spLocks noChangeArrowheads="1" noChangeShapeType="1" noTextEdit="1"/>
          </p:cNvSpPr>
          <p:nvPr/>
        </p:nvSpPr>
        <p:spPr bwMode="auto">
          <a:xfrm>
            <a:off x="1619250" y="4437063"/>
            <a:ext cx="1465263" cy="889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rPr>
              <a:t>地球</a:t>
            </a:r>
          </a:p>
        </p:txBody>
      </p:sp>
      <p:sp>
        <p:nvSpPr>
          <p:cNvPr id="2066" name="WordArt 18"/>
          <p:cNvSpPr>
            <a:spLocks noChangeArrowheads="1" noChangeShapeType="1" noTextEdit="1"/>
          </p:cNvSpPr>
          <p:nvPr/>
        </p:nvSpPr>
        <p:spPr bwMode="auto">
          <a:xfrm>
            <a:off x="6588125" y="3716338"/>
            <a:ext cx="360363" cy="3857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rPr>
              <a:t>月</a:t>
            </a:r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3348038" y="5589588"/>
            <a:ext cx="18716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直径１２７００ｋｍ</a:t>
            </a:r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6227763" y="4365625"/>
            <a:ext cx="18002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直径３４７５ｋｍ</a:t>
            </a:r>
          </a:p>
        </p:txBody>
      </p:sp>
      <p:sp>
        <p:nvSpPr>
          <p:cNvPr id="2069" name="AutoShape 21"/>
          <p:cNvSpPr>
            <a:spLocks noChangeArrowheads="1"/>
          </p:cNvSpPr>
          <p:nvPr/>
        </p:nvSpPr>
        <p:spPr bwMode="auto">
          <a:xfrm rot="-892083">
            <a:off x="3851275" y="4292600"/>
            <a:ext cx="2447925" cy="144463"/>
          </a:xfrm>
          <a:prstGeom prst="leftRightArrow">
            <a:avLst>
              <a:gd name="adj1" fmla="val 50000"/>
              <a:gd name="adj2" fmla="val 3389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70" name="WordArt 22"/>
          <p:cNvSpPr>
            <a:spLocks noChangeArrowheads="1" noChangeShapeType="1" noTextEdit="1"/>
          </p:cNvSpPr>
          <p:nvPr/>
        </p:nvSpPr>
        <p:spPr bwMode="auto">
          <a:xfrm>
            <a:off x="4643438" y="3860800"/>
            <a:ext cx="792162" cy="10080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00"/>
                </a:solidFill>
                <a:latin typeface="ＭＳ Ｐゴシック" panose="020B0600070205080204" pitchFamily="50" charset="-128"/>
              </a:rPr>
              <a:t>？</a:t>
            </a: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43200000">
                                      <p:cBhvr>
                                        <p:cTn id="60" dur="5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  <p:bldP spid="2055" grpId="0" animBg="1"/>
      <p:bldP spid="2063" grpId="0" animBg="1"/>
      <p:bldP spid="2067" grpId="0"/>
      <p:bldP spid="206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476250"/>
            <a:ext cx="6697662" cy="1944688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ja-JP" altLang="en-US">
                <a:solidFill>
                  <a:srgbClr val="FF0000"/>
                </a:solidFill>
              </a:rPr>
              <a:t>２０億分の１</a:t>
            </a:r>
            <a:r>
              <a:rPr lang="ja-JP" altLang="en-US"/>
              <a:t>で考えよう。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/>
              <a:t>この模型で地球</a:t>
            </a:r>
            <a:r>
              <a:rPr lang="en-US" altLang="ja-JP"/>
              <a:t>6.5</a:t>
            </a:r>
            <a:r>
              <a:rPr lang="ja-JP" altLang="en-US"/>
              <a:t>ｍｍ、月１</a:t>
            </a:r>
            <a:r>
              <a:rPr lang="en-US" altLang="ja-JP"/>
              <a:t>.7</a:t>
            </a:r>
            <a:r>
              <a:rPr lang="ja-JP" altLang="en-US"/>
              <a:t>ｍｍの直径になる。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/>
              <a:t>では月はどれ位のところを回っているだろうか。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/>
              <a:t>　　　</a:t>
            </a:r>
          </a:p>
        </p:txBody>
      </p:sp>
      <p:sp>
        <p:nvSpPr>
          <p:cNvPr id="4124" name="Oval 28"/>
          <p:cNvSpPr>
            <a:spLocks noChangeArrowheads="1"/>
          </p:cNvSpPr>
          <p:nvPr/>
        </p:nvSpPr>
        <p:spPr bwMode="auto">
          <a:xfrm>
            <a:off x="-396875" y="5661025"/>
            <a:ext cx="1798638" cy="1727200"/>
          </a:xfrm>
          <a:prstGeom prst="ellipse">
            <a:avLst/>
          </a:prstGeom>
          <a:noFill/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25" name="Oval 29"/>
          <p:cNvSpPr>
            <a:spLocks noChangeArrowheads="1"/>
          </p:cNvSpPr>
          <p:nvPr/>
        </p:nvSpPr>
        <p:spPr bwMode="auto">
          <a:xfrm>
            <a:off x="-1476375" y="4724400"/>
            <a:ext cx="4033838" cy="3600450"/>
          </a:xfrm>
          <a:prstGeom prst="ellipse">
            <a:avLst/>
          </a:prstGeom>
          <a:noFill/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26" name="Oval 30"/>
          <p:cNvSpPr>
            <a:spLocks noChangeArrowheads="1"/>
          </p:cNvSpPr>
          <p:nvPr/>
        </p:nvSpPr>
        <p:spPr bwMode="auto">
          <a:xfrm>
            <a:off x="-2557463" y="3716338"/>
            <a:ext cx="6192838" cy="5618162"/>
          </a:xfrm>
          <a:prstGeom prst="ellipse">
            <a:avLst/>
          </a:prstGeom>
          <a:noFill/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27" name="Oval 31"/>
          <p:cNvSpPr>
            <a:spLocks noChangeArrowheads="1"/>
          </p:cNvSpPr>
          <p:nvPr/>
        </p:nvSpPr>
        <p:spPr bwMode="auto">
          <a:xfrm>
            <a:off x="-3852863" y="2565400"/>
            <a:ext cx="8569326" cy="7777163"/>
          </a:xfrm>
          <a:prstGeom prst="ellipse">
            <a:avLst/>
          </a:prstGeom>
          <a:noFill/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28" name="Oval 32"/>
          <p:cNvSpPr>
            <a:spLocks noChangeArrowheads="1"/>
          </p:cNvSpPr>
          <p:nvPr/>
        </p:nvSpPr>
        <p:spPr bwMode="auto">
          <a:xfrm>
            <a:off x="-6300788" y="476250"/>
            <a:ext cx="13825538" cy="12098338"/>
          </a:xfrm>
          <a:prstGeom prst="ellipse">
            <a:avLst/>
          </a:prstGeom>
          <a:noFill/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29" name="Oval 33"/>
          <p:cNvSpPr>
            <a:spLocks noChangeArrowheads="1"/>
          </p:cNvSpPr>
          <p:nvPr/>
        </p:nvSpPr>
        <p:spPr bwMode="auto">
          <a:xfrm>
            <a:off x="-9613900" y="-2043113"/>
            <a:ext cx="20450175" cy="16994188"/>
          </a:xfrm>
          <a:prstGeom prst="ellipse">
            <a:avLst/>
          </a:prstGeom>
          <a:noFill/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30" name="Text Box 34"/>
          <p:cNvSpPr txBox="1">
            <a:spLocks noChangeArrowheads="1"/>
          </p:cNvSpPr>
          <p:nvPr/>
        </p:nvSpPr>
        <p:spPr bwMode="auto">
          <a:xfrm>
            <a:off x="539750" y="6400800"/>
            <a:ext cx="935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2400"/>
              <a:t>地球</a:t>
            </a:r>
          </a:p>
        </p:txBody>
      </p: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539750" y="5445125"/>
            <a:ext cx="8651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2000"/>
              <a:t>月　ア</a:t>
            </a:r>
          </a:p>
        </p:txBody>
      </p:sp>
      <p:sp>
        <p:nvSpPr>
          <p:cNvPr id="4132" name="Text Box 36"/>
          <p:cNvSpPr txBox="1">
            <a:spLocks noChangeArrowheads="1"/>
          </p:cNvSpPr>
          <p:nvPr/>
        </p:nvSpPr>
        <p:spPr bwMode="auto">
          <a:xfrm>
            <a:off x="1835150" y="5013325"/>
            <a:ext cx="649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2000"/>
              <a:t>イ</a:t>
            </a:r>
          </a:p>
        </p:txBody>
      </p:sp>
      <p:sp>
        <p:nvSpPr>
          <p:cNvPr id="4133" name="Text Box 37"/>
          <p:cNvSpPr txBox="1">
            <a:spLocks noChangeArrowheads="1"/>
          </p:cNvSpPr>
          <p:nvPr/>
        </p:nvSpPr>
        <p:spPr bwMode="auto">
          <a:xfrm>
            <a:off x="2916238" y="4437063"/>
            <a:ext cx="649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2000"/>
              <a:t>ウ</a:t>
            </a:r>
          </a:p>
        </p:txBody>
      </p:sp>
      <p:sp>
        <p:nvSpPr>
          <p:cNvPr id="4134" name="Text Box 38"/>
          <p:cNvSpPr txBox="1">
            <a:spLocks noChangeArrowheads="1"/>
          </p:cNvSpPr>
          <p:nvPr/>
        </p:nvSpPr>
        <p:spPr bwMode="auto">
          <a:xfrm>
            <a:off x="3995738" y="3860800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2000"/>
              <a:t>エ</a:t>
            </a:r>
          </a:p>
        </p:txBody>
      </p:sp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6372225" y="25654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2000"/>
              <a:t>オ</a:t>
            </a:r>
          </a:p>
        </p:txBody>
      </p:sp>
      <p:sp>
        <p:nvSpPr>
          <p:cNvPr id="4136" name="Text Box 40"/>
          <p:cNvSpPr txBox="1">
            <a:spLocks noChangeArrowheads="1"/>
          </p:cNvSpPr>
          <p:nvPr/>
        </p:nvSpPr>
        <p:spPr bwMode="auto">
          <a:xfrm>
            <a:off x="8243888" y="1628775"/>
            <a:ext cx="5032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2000"/>
              <a:t>カ</a:t>
            </a:r>
          </a:p>
        </p:txBody>
      </p:sp>
      <p:sp>
        <p:nvSpPr>
          <p:cNvPr id="4138" name="Oval 7"/>
          <p:cNvSpPr>
            <a:spLocks noChangeArrowheads="1"/>
          </p:cNvSpPr>
          <p:nvPr/>
        </p:nvSpPr>
        <p:spPr bwMode="auto">
          <a:xfrm>
            <a:off x="6156325" y="1557338"/>
            <a:ext cx="144463" cy="144462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ja-JP"/>
          </a:p>
        </p:txBody>
      </p:sp>
      <p:sp>
        <p:nvSpPr>
          <p:cNvPr id="4139" name="Text Box 43"/>
          <p:cNvSpPr txBox="1">
            <a:spLocks noChangeArrowheads="1"/>
          </p:cNvSpPr>
          <p:nvPr/>
        </p:nvSpPr>
        <p:spPr bwMode="auto">
          <a:xfrm>
            <a:off x="1619250" y="6165850"/>
            <a:ext cx="72723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2800"/>
              <a:t>月はア～カのどこを回っていると思いますか？</a:t>
            </a:r>
          </a:p>
        </p:txBody>
      </p:sp>
      <p:sp>
        <p:nvSpPr>
          <p:cNvPr id="4140" name="Oval 6"/>
          <p:cNvSpPr>
            <a:spLocks noChangeArrowheads="1"/>
          </p:cNvSpPr>
          <p:nvPr/>
        </p:nvSpPr>
        <p:spPr bwMode="auto">
          <a:xfrm>
            <a:off x="323850" y="6381750"/>
            <a:ext cx="288925" cy="288925"/>
          </a:xfrm>
          <a:prstGeom prst="ellipse">
            <a:avLst/>
          </a:prstGeom>
          <a:solidFill>
            <a:srgbClr val="3366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ja-JP"/>
          </a:p>
        </p:txBody>
      </p:sp>
      <p:sp>
        <p:nvSpPr>
          <p:cNvPr id="4141" name="Oval 6"/>
          <p:cNvSpPr>
            <a:spLocks noChangeArrowheads="1"/>
          </p:cNvSpPr>
          <p:nvPr/>
        </p:nvSpPr>
        <p:spPr bwMode="auto">
          <a:xfrm>
            <a:off x="4067175" y="1484313"/>
            <a:ext cx="288925" cy="288925"/>
          </a:xfrm>
          <a:prstGeom prst="ellipse">
            <a:avLst/>
          </a:prstGeom>
          <a:solidFill>
            <a:srgbClr val="3366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ja-JP"/>
          </a:p>
        </p:txBody>
      </p:sp>
      <p:sp>
        <p:nvSpPr>
          <p:cNvPr id="4142" name="Oval 7"/>
          <p:cNvSpPr>
            <a:spLocks noChangeArrowheads="1"/>
          </p:cNvSpPr>
          <p:nvPr/>
        </p:nvSpPr>
        <p:spPr bwMode="auto">
          <a:xfrm>
            <a:off x="1187450" y="6021388"/>
            <a:ext cx="144463" cy="144462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ja-JP"/>
          </a:p>
        </p:txBody>
      </p:sp>
      <p:sp>
        <p:nvSpPr>
          <p:cNvPr id="4143" name="Oval 7"/>
          <p:cNvSpPr>
            <a:spLocks noChangeArrowheads="1"/>
          </p:cNvSpPr>
          <p:nvPr/>
        </p:nvSpPr>
        <p:spPr bwMode="auto">
          <a:xfrm>
            <a:off x="2124075" y="5445125"/>
            <a:ext cx="144463" cy="144463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ja-JP"/>
          </a:p>
        </p:txBody>
      </p:sp>
      <p:sp>
        <p:nvSpPr>
          <p:cNvPr id="4144" name="Oval 7"/>
          <p:cNvSpPr>
            <a:spLocks noChangeArrowheads="1"/>
          </p:cNvSpPr>
          <p:nvPr/>
        </p:nvSpPr>
        <p:spPr bwMode="auto">
          <a:xfrm>
            <a:off x="2987675" y="4868863"/>
            <a:ext cx="144463" cy="144462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ja-JP"/>
          </a:p>
        </p:txBody>
      </p:sp>
      <p:sp>
        <p:nvSpPr>
          <p:cNvPr id="4145" name="Oval 7"/>
          <p:cNvSpPr>
            <a:spLocks noChangeArrowheads="1"/>
          </p:cNvSpPr>
          <p:nvPr/>
        </p:nvSpPr>
        <p:spPr bwMode="auto">
          <a:xfrm>
            <a:off x="3924300" y="4292600"/>
            <a:ext cx="144463" cy="144463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ja-JP"/>
          </a:p>
        </p:txBody>
      </p:sp>
      <p:sp>
        <p:nvSpPr>
          <p:cNvPr id="4146" name="Oval 7"/>
          <p:cNvSpPr>
            <a:spLocks noChangeArrowheads="1"/>
          </p:cNvSpPr>
          <p:nvPr/>
        </p:nvSpPr>
        <p:spPr bwMode="auto">
          <a:xfrm>
            <a:off x="6156325" y="2924175"/>
            <a:ext cx="144463" cy="144463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ja-JP"/>
          </a:p>
        </p:txBody>
      </p:sp>
      <p:sp>
        <p:nvSpPr>
          <p:cNvPr id="4147" name="Oval 7"/>
          <p:cNvSpPr>
            <a:spLocks noChangeArrowheads="1"/>
          </p:cNvSpPr>
          <p:nvPr/>
        </p:nvSpPr>
        <p:spPr bwMode="auto">
          <a:xfrm>
            <a:off x="8748713" y="1341438"/>
            <a:ext cx="144462" cy="144462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ja-JP"/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0" fill="hold"/>
                                        <p:tgtEl>
                                          <p:spTgt spid="4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4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0" fill="hold"/>
                                        <p:tgtEl>
                                          <p:spTgt spid="4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0" fill="hold"/>
                                        <p:tgtEl>
                                          <p:spTgt spid="4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0" fill="hold"/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0" fill="hold"/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4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4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0" fill="hold"/>
                                        <p:tgtEl>
                                          <p:spTgt spid="4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0" fill="hold"/>
                                        <p:tgtEl>
                                          <p:spTgt spid="4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4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0" fill="hold"/>
                                        <p:tgtEl>
                                          <p:spTgt spid="4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0" fill="hold"/>
                                        <p:tgtEl>
                                          <p:spTgt spid="4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000"/>
                                        <p:tgtEl>
                                          <p:spTgt spid="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0" fill="hold"/>
                                        <p:tgtEl>
                                          <p:spTgt spid="4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0" fill="hold"/>
                                        <p:tgtEl>
                                          <p:spTgt spid="4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3000"/>
                                        <p:tgtEl>
                                          <p:spTgt spid="4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3000"/>
                                        <p:tgtEl>
                                          <p:spTgt spid="4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4130" grpId="0"/>
      <p:bldP spid="4131" grpId="0"/>
      <p:bldP spid="4132" grpId="0"/>
      <p:bldP spid="4133" grpId="0"/>
      <p:bldP spid="4134" grpId="0"/>
      <p:bldP spid="4135" grpId="0"/>
      <p:bldP spid="4136" grpId="0"/>
      <p:bldP spid="4138" grpId="0" animBg="1"/>
      <p:bldP spid="4138" grpId="1" animBg="1"/>
      <p:bldP spid="4139" grpId="0"/>
      <p:bldP spid="4140" grpId="0" animBg="1"/>
      <p:bldP spid="4141" grpId="0" animBg="1"/>
      <p:bldP spid="4141" grpId="1" animBg="1"/>
      <p:bldP spid="4142" grpId="0" animBg="1"/>
      <p:bldP spid="4143" grpId="0" animBg="1"/>
      <p:bldP spid="4144" grpId="0" animBg="1"/>
      <p:bldP spid="4145" grpId="0" animBg="1"/>
      <p:bldP spid="4146" grpId="0" animBg="1"/>
      <p:bldP spid="414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1331913" y="1412875"/>
            <a:ext cx="6337300" cy="15970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1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atin typeface="ＭＳ Ｐゴシック" panose="020B0600070205080204" pitchFamily="50" charset="-128"/>
              </a:rPr>
              <a:t>正解、カ</a:t>
            </a:r>
          </a:p>
        </p:txBody>
      </p:sp>
      <p:sp>
        <p:nvSpPr>
          <p:cNvPr id="5125" name="WordArt 5"/>
          <p:cNvSpPr>
            <a:spLocks noChangeArrowheads="1" noChangeShapeType="1" noTextEdit="1"/>
          </p:cNvSpPr>
          <p:nvPr/>
        </p:nvSpPr>
        <p:spPr bwMode="auto">
          <a:xfrm>
            <a:off x="755650" y="4941888"/>
            <a:ext cx="7848600" cy="431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実際は３８万ｋｍ、地球３０個分離れています</a:t>
            </a:r>
          </a:p>
        </p:txBody>
      </p:sp>
      <p:sp>
        <p:nvSpPr>
          <p:cNvPr id="5126" name="Oval 6"/>
          <p:cNvSpPr>
            <a:spLocks noChangeArrowheads="1"/>
          </p:cNvSpPr>
          <p:nvPr/>
        </p:nvSpPr>
        <p:spPr bwMode="auto">
          <a:xfrm>
            <a:off x="250825" y="6381750"/>
            <a:ext cx="288925" cy="288925"/>
          </a:xfrm>
          <a:prstGeom prst="ellipse">
            <a:avLst/>
          </a:prstGeom>
          <a:solidFill>
            <a:srgbClr val="3366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ja-JP"/>
          </a:p>
        </p:txBody>
      </p:sp>
      <p:sp>
        <p:nvSpPr>
          <p:cNvPr id="5128" name="Oval 7"/>
          <p:cNvSpPr>
            <a:spLocks noChangeArrowheads="1"/>
          </p:cNvSpPr>
          <p:nvPr/>
        </p:nvSpPr>
        <p:spPr bwMode="auto">
          <a:xfrm>
            <a:off x="8748713" y="1412875"/>
            <a:ext cx="144462" cy="144463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ja-JP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 flipV="1">
            <a:off x="395288" y="1484313"/>
            <a:ext cx="8424862" cy="5040312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3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3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 animBg="1"/>
      <p:bldP spid="5126" grpId="1" animBg="1"/>
      <p:bldP spid="5128" grpId="0" animBg="1"/>
      <p:bldP spid="512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68313" y="6092825"/>
            <a:ext cx="71294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/>
              <a:t>Copyright(C) 2012 / </a:t>
            </a:r>
            <a:r>
              <a:rPr lang="ja-JP" altLang="en-US" sz="1400"/>
              <a:t>柏市教育委員会　</a:t>
            </a:r>
            <a:r>
              <a:rPr lang="en-US" altLang="ja-JP" sz="1400"/>
              <a:t>H.K   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52a8dd72998783b34d6d5b4e65cfa20ba934890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かぶ２</Template>
  <TotalTime>272</TotalTime>
  <Words>101</Words>
  <Application>Microsoft Office PowerPoint</Application>
  <PresentationFormat>画面に合わせる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Arial</vt:lpstr>
      <vt:lpstr>ＭＳ Ｐゴシック</vt:lpstr>
      <vt:lpstr>ＭＳ Ｐ明朝</vt:lpstr>
      <vt:lpstr>HG創英角ﾎﾟｯﾌﾟ体</vt:lpstr>
      <vt:lpstr>かぶ２</vt:lpstr>
      <vt:lpstr>地球と月</vt:lpstr>
      <vt:lpstr>PowerPoint プレゼンテーション</vt:lpstr>
      <vt:lpstr>PowerPoint プレゼンテーション</vt:lpstr>
      <vt:lpstr>PowerPoint プレゼンテーション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地球と月</dc:title>
  <dc:creator>柏市教育研究所</dc:creator>
  <cp:lastModifiedBy>柏市立教育研究所</cp:lastModifiedBy>
  <cp:revision>22</cp:revision>
  <dcterms:created xsi:type="dcterms:W3CDTF">2012-02-02T02:25:09Z</dcterms:created>
  <dcterms:modified xsi:type="dcterms:W3CDTF">2020-12-07T06:43:09Z</dcterms:modified>
</cp:coreProperties>
</file>