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75" r:id="rId4"/>
    <p:sldId id="276" r:id="rId5"/>
    <p:sldId id="258" r:id="rId6"/>
    <p:sldId id="259" r:id="rId7"/>
    <p:sldId id="260" r:id="rId8"/>
    <p:sldId id="278" r:id="rId9"/>
    <p:sldId id="277" r:id="rId10"/>
    <p:sldId id="279" r:id="rId11"/>
    <p:sldId id="280" r:id="rId12"/>
    <p:sldId id="261" r:id="rId13"/>
    <p:sldId id="262" r:id="rId14"/>
    <p:sldId id="263" r:id="rId15"/>
    <p:sldId id="264" r:id="rId16"/>
    <p:sldId id="281" r:id="rId17"/>
    <p:sldId id="265" r:id="rId18"/>
    <p:sldId id="266" r:id="rId19"/>
    <p:sldId id="267" r:id="rId20"/>
    <p:sldId id="268" r:id="rId21"/>
    <p:sldId id="269" r:id="rId22"/>
    <p:sldId id="270" r:id="rId23"/>
    <p:sldId id="282" r:id="rId24"/>
    <p:sldId id="271" r:id="rId25"/>
    <p:sldId id="283" r:id="rId26"/>
    <p:sldId id="284" r:id="rId27"/>
    <p:sldId id="272" r:id="rId28"/>
    <p:sldId id="273" r:id="rId29"/>
    <p:sldId id="285" r:id="rId30"/>
    <p:sldId id="286" r:id="rId31"/>
    <p:sldId id="274" r:id="rId32"/>
    <p:sldId id="287" r:id="rId33"/>
  </p:sldIdLst>
  <p:sldSz cx="9144000" cy="6858000" type="screen4x3"/>
  <p:notesSz cx="6858000" cy="9144000"/>
  <p:custDataLst>
    <p:tags r:id="rId36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617239C-E5E7-4421-B97C-2A4E9BC232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368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CF3992-7892-4A3C-945D-8FAE0873334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C76D1F-5F01-4C4B-AC87-CA4E6B0F6EC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04296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703A25-E917-4F15-B2E8-7C77F8BD6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1020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2B701-1104-47E6-9B16-6E7A9A2751E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0499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DBFBC6-6742-4C5E-9452-1C1D0EB8248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45034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7EC91B-BA83-468F-8670-355991CB77C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969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D9E9A1-9A6D-4EAD-BCBA-F0AF6A56A87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51992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F0B63A-31C3-4613-9665-9F194A649F9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4303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0219D-F248-4B16-8C17-370CE445310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4602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9EF49-5D66-4C25-829D-6080FA53E38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10035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86D59-06B5-4683-B834-AAA1743332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01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1A468-9301-43D7-9C8E-FBEDCE47400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86328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5090C3E-C207-48CA-80DC-DFA57F5D9059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7271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71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71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476250"/>
            <a:ext cx="7772400" cy="1295400"/>
          </a:xfrm>
        </p:spPr>
        <p:txBody>
          <a:bodyPr anchor="ctr"/>
          <a:lstStyle/>
          <a:p>
            <a:r>
              <a:rPr lang="ja-JP" altLang="en-US" sz="7200">
                <a:ea typeface="HG創英角ﾎﾟｯﾌﾟ体" panose="040B0A09000000000000" pitchFamily="49" charset="-128"/>
              </a:rPr>
              <a:t>原子記号の暗記法</a:t>
            </a:r>
          </a:p>
        </p:txBody>
      </p:sp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1552971">
            <a:off x="730250" y="3173413"/>
            <a:ext cx="503238" cy="660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Ｂ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 rot="-1199290">
            <a:off x="2916238" y="3789363"/>
            <a:ext cx="576262" cy="660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Ｓｉ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 rot="500168">
            <a:off x="7164388" y="4437063"/>
            <a:ext cx="577850" cy="7334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Ｃ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 rot="-237652">
            <a:off x="3994150" y="5019675"/>
            <a:ext cx="544513" cy="6683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Ｎ</a:t>
            </a:r>
          </a:p>
        </p:txBody>
      </p:sp>
      <p:sp>
        <p:nvSpPr>
          <p:cNvPr id="2056" name="WordArt 8"/>
          <p:cNvSpPr>
            <a:spLocks noChangeArrowheads="1" noChangeShapeType="1" noTextEdit="1"/>
          </p:cNvSpPr>
          <p:nvPr/>
        </p:nvSpPr>
        <p:spPr bwMode="auto">
          <a:xfrm>
            <a:off x="5508625" y="3284538"/>
            <a:ext cx="576263" cy="660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2057" name="WordArt 9"/>
          <p:cNvSpPr>
            <a:spLocks noChangeArrowheads="1" noChangeShapeType="1" noTextEdit="1"/>
          </p:cNvSpPr>
          <p:nvPr/>
        </p:nvSpPr>
        <p:spPr bwMode="auto">
          <a:xfrm rot="280585">
            <a:off x="4572000" y="3644900"/>
            <a:ext cx="504825" cy="660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Ｃｌ</a:t>
            </a:r>
          </a:p>
        </p:txBody>
      </p:sp>
      <p:sp>
        <p:nvSpPr>
          <p:cNvPr id="2058" name="WordArt 10"/>
          <p:cNvSpPr>
            <a:spLocks noChangeArrowheads="1" noChangeShapeType="1" noTextEdit="1"/>
          </p:cNvSpPr>
          <p:nvPr/>
        </p:nvSpPr>
        <p:spPr bwMode="auto">
          <a:xfrm>
            <a:off x="755650" y="5373688"/>
            <a:ext cx="576263" cy="5889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Ｋ</a:t>
            </a:r>
          </a:p>
        </p:txBody>
      </p:sp>
      <p:sp>
        <p:nvSpPr>
          <p:cNvPr id="2059" name="WordArt 11"/>
          <p:cNvSpPr>
            <a:spLocks noChangeArrowheads="1" noChangeShapeType="1" noTextEdit="1"/>
          </p:cNvSpPr>
          <p:nvPr/>
        </p:nvSpPr>
        <p:spPr bwMode="auto">
          <a:xfrm rot="2845829">
            <a:off x="7595394" y="3363119"/>
            <a:ext cx="582612" cy="654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Ｐ</a:t>
            </a:r>
          </a:p>
        </p:txBody>
      </p:sp>
      <p:sp>
        <p:nvSpPr>
          <p:cNvPr id="2060" name="WordArt 12"/>
          <p:cNvSpPr>
            <a:spLocks noChangeArrowheads="1" noChangeShapeType="1" noTextEdit="1"/>
          </p:cNvSpPr>
          <p:nvPr/>
        </p:nvSpPr>
        <p:spPr bwMode="auto">
          <a:xfrm rot="-1199290">
            <a:off x="5724525" y="4868863"/>
            <a:ext cx="504825" cy="7318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Ｓ</a:t>
            </a:r>
          </a:p>
        </p:txBody>
      </p:sp>
      <p:sp>
        <p:nvSpPr>
          <p:cNvPr id="2061" name="WordArt 13"/>
          <p:cNvSpPr>
            <a:spLocks noChangeArrowheads="1" noChangeShapeType="1" noTextEdit="1"/>
          </p:cNvSpPr>
          <p:nvPr/>
        </p:nvSpPr>
        <p:spPr bwMode="auto">
          <a:xfrm rot="2271779">
            <a:off x="4859338" y="2492375"/>
            <a:ext cx="649287" cy="8048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Ｃａ</a:t>
            </a:r>
          </a:p>
        </p:txBody>
      </p:sp>
      <p:sp>
        <p:nvSpPr>
          <p:cNvPr id="2062" name="WordArt 14"/>
          <p:cNvSpPr>
            <a:spLocks noChangeArrowheads="1" noChangeShapeType="1" noTextEdit="1"/>
          </p:cNvSpPr>
          <p:nvPr/>
        </p:nvSpPr>
        <p:spPr bwMode="auto">
          <a:xfrm rot="-1538079">
            <a:off x="6102350" y="2505075"/>
            <a:ext cx="574675" cy="7334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Ｆｅ</a:t>
            </a:r>
          </a:p>
        </p:txBody>
      </p:sp>
      <p:sp>
        <p:nvSpPr>
          <p:cNvPr id="2063" name="WordArt 15"/>
          <p:cNvSpPr>
            <a:spLocks noChangeArrowheads="1" noChangeShapeType="1" noTextEdit="1"/>
          </p:cNvSpPr>
          <p:nvPr/>
        </p:nvSpPr>
        <p:spPr bwMode="auto">
          <a:xfrm rot="-368264">
            <a:off x="1763713" y="3789363"/>
            <a:ext cx="577850" cy="7334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Ｃｕ</a:t>
            </a:r>
          </a:p>
        </p:txBody>
      </p:sp>
      <p:sp>
        <p:nvSpPr>
          <p:cNvPr id="2064" name="WordArt 16"/>
          <p:cNvSpPr>
            <a:spLocks noChangeArrowheads="1" noChangeShapeType="1" noTextEdit="1"/>
          </p:cNvSpPr>
          <p:nvPr/>
        </p:nvSpPr>
        <p:spPr bwMode="auto">
          <a:xfrm>
            <a:off x="3203575" y="5300663"/>
            <a:ext cx="504825" cy="6619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Ｚｎ</a:t>
            </a:r>
          </a:p>
        </p:txBody>
      </p:sp>
      <p:sp>
        <p:nvSpPr>
          <p:cNvPr id="2065" name="WordArt 17"/>
          <p:cNvSpPr>
            <a:spLocks noChangeArrowheads="1" noChangeShapeType="1" noTextEdit="1"/>
          </p:cNvSpPr>
          <p:nvPr/>
        </p:nvSpPr>
        <p:spPr bwMode="auto">
          <a:xfrm rot="-1357139">
            <a:off x="2916238" y="2492375"/>
            <a:ext cx="649287" cy="8048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Ａｇ</a:t>
            </a:r>
          </a:p>
        </p:txBody>
      </p:sp>
      <p:sp>
        <p:nvSpPr>
          <p:cNvPr id="2066" name="WordArt 18"/>
          <p:cNvSpPr>
            <a:spLocks noChangeArrowheads="1" noChangeShapeType="1" noTextEdit="1"/>
          </p:cNvSpPr>
          <p:nvPr/>
        </p:nvSpPr>
        <p:spPr bwMode="auto">
          <a:xfrm>
            <a:off x="2484438" y="2997200"/>
            <a:ext cx="215900" cy="660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Ｉ</a:t>
            </a:r>
          </a:p>
        </p:txBody>
      </p:sp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 rot="1072542">
            <a:off x="6516688" y="3573463"/>
            <a:ext cx="649287" cy="8048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Ｈｇ</a:t>
            </a:r>
          </a:p>
        </p:txBody>
      </p:sp>
      <p:sp>
        <p:nvSpPr>
          <p:cNvPr id="2068" name="WordArt 20"/>
          <p:cNvSpPr>
            <a:spLocks noChangeArrowheads="1" noChangeShapeType="1" noTextEdit="1"/>
          </p:cNvSpPr>
          <p:nvPr/>
        </p:nvSpPr>
        <p:spPr bwMode="auto">
          <a:xfrm>
            <a:off x="6516688" y="4941888"/>
            <a:ext cx="576262" cy="6619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Ａｕ</a:t>
            </a:r>
          </a:p>
        </p:txBody>
      </p:sp>
      <p:sp>
        <p:nvSpPr>
          <p:cNvPr id="2069" name="WordArt 21"/>
          <p:cNvSpPr>
            <a:spLocks noChangeArrowheads="1" noChangeShapeType="1" noTextEdit="1"/>
          </p:cNvSpPr>
          <p:nvPr/>
        </p:nvSpPr>
        <p:spPr bwMode="auto">
          <a:xfrm rot="1072542">
            <a:off x="1816100" y="5346700"/>
            <a:ext cx="504825" cy="660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Ｈ</a:t>
            </a:r>
          </a:p>
        </p:txBody>
      </p:sp>
      <p:sp>
        <p:nvSpPr>
          <p:cNvPr id="2070" name="WordArt 22"/>
          <p:cNvSpPr>
            <a:spLocks noChangeArrowheads="1" noChangeShapeType="1" noTextEdit="1"/>
          </p:cNvSpPr>
          <p:nvPr/>
        </p:nvSpPr>
        <p:spPr bwMode="auto">
          <a:xfrm rot="1764689">
            <a:off x="7164388" y="2565400"/>
            <a:ext cx="577850" cy="6619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Ａｒ</a:t>
            </a:r>
          </a:p>
        </p:txBody>
      </p:sp>
      <p:sp>
        <p:nvSpPr>
          <p:cNvPr id="2071" name="WordArt 23"/>
          <p:cNvSpPr>
            <a:spLocks noChangeArrowheads="1" noChangeShapeType="1" noTextEdit="1"/>
          </p:cNvSpPr>
          <p:nvPr/>
        </p:nvSpPr>
        <p:spPr bwMode="auto">
          <a:xfrm rot="-145411">
            <a:off x="3924300" y="2781300"/>
            <a:ext cx="503238" cy="73183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Ｈ</a:t>
            </a:r>
            <a:r>
              <a:rPr lang="en-US" altLang="ja-JP" sz="36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e</a:t>
            </a:r>
            <a:endParaRPr lang="ja-JP" altLang="en-US" sz="3600" kern="10">
              <a:solidFill>
                <a:srgbClr val="339966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2072" name="WordArt 24"/>
          <p:cNvSpPr>
            <a:spLocks noChangeArrowheads="1" noChangeShapeType="1" noTextEdit="1"/>
          </p:cNvSpPr>
          <p:nvPr/>
        </p:nvSpPr>
        <p:spPr bwMode="auto">
          <a:xfrm>
            <a:off x="684213" y="4149725"/>
            <a:ext cx="647700" cy="660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Ｎｅ</a:t>
            </a:r>
          </a:p>
        </p:txBody>
      </p:sp>
      <p:sp>
        <p:nvSpPr>
          <p:cNvPr id="2073" name="WordArt 25"/>
          <p:cNvSpPr>
            <a:spLocks noChangeArrowheads="1" noChangeShapeType="1" noTextEdit="1"/>
          </p:cNvSpPr>
          <p:nvPr/>
        </p:nvSpPr>
        <p:spPr bwMode="auto">
          <a:xfrm rot="-1996443">
            <a:off x="1547813" y="2492375"/>
            <a:ext cx="649287" cy="8048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Ｍｇ</a:t>
            </a:r>
          </a:p>
        </p:txBody>
      </p:sp>
      <p:sp>
        <p:nvSpPr>
          <p:cNvPr id="2074" name="WordArt 26"/>
          <p:cNvSpPr>
            <a:spLocks noChangeArrowheads="1" noChangeShapeType="1" noTextEdit="1"/>
          </p:cNvSpPr>
          <p:nvPr/>
        </p:nvSpPr>
        <p:spPr bwMode="auto">
          <a:xfrm rot="1072542">
            <a:off x="7885113" y="5084763"/>
            <a:ext cx="457200" cy="56991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Ａｌ</a:t>
            </a:r>
          </a:p>
        </p:txBody>
      </p:sp>
      <p:sp>
        <p:nvSpPr>
          <p:cNvPr id="2075" name="WordArt 27"/>
          <p:cNvSpPr>
            <a:spLocks noChangeArrowheads="1" noChangeShapeType="1" noTextEdit="1"/>
          </p:cNvSpPr>
          <p:nvPr/>
        </p:nvSpPr>
        <p:spPr bwMode="auto">
          <a:xfrm rot="-2382179">
            <a:off x="7956550" y="3933825"/>
            <a:ext cx="504825" cy="660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Na</a:t>
            </a:r>
            <a:endParaRPr lang="ja-JP" altLang="en-US" sz="3600" kern="10">
              <a:solidFill>
                <a:srgbClr val="0000FF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2076" name="WordArt 28"/>
          <p:cNvSpPr>
            <a:spLocks noChangeArrowheads="1" noChangeShapeType="1" noTextEdit="1"/>
          </p:cNvSpPr>
          <p:nvPr/>
        </p:nvSpPr>
        <p:spPr bwMode="auto">
          <a:xfrm rot="1491096">
            <a:off x="3851275" y="4005263"/>
            <a:ext cx="504825" cy="6619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Ｕ</a:t>
            </a:r>
          </a:p>
        </p:txBody>
      </p:sp>
      <p:sp>
        <p:nvSpPr>
          <p:cNvPr id="2077" name="WordArt 29"/>
          <p:cNvSpPr>
            <a:spLocks noChangeArrowheads="1" noChangeShapeType="1" noTextEdit="1"/>
          </p:cNvSpPr>
          <p:nvPr/>
        </p:nvSpPr>
        <p:spPr bwMode="auto">
          <a:xfrm rot="1948271">
            <a:off x="2484438" y="4652963"/>
            <a:ext cx="504825" cy="6619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Ｂａ</a:t>
            </a:r>
          </a:p>
        </p:txBody>
      </p:sp>
      <p:sp>
        <p:nvSpPr>
          <p:cNvPr id="2078" name="WordArt 30"/>
          <p:cNvSpPr>
            <a:spLocks noChangeArrowheads="1" noChangeShapeType="1" noTextEdit="1"/>
          </p:cNvSpPr>
          <p:nvPr/>
        </p:nvSpPr>
        <p:spPr bwMode="auto">
          <a:xfrm>
            <a:off x="5435600" y="4076700"/>
            <a:ext cx="504825" cy="6619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Ｐｂ</a:t>
            </a:r>
          </a:p>
        </p:txBody>
      </p:sp>
      <p:sp>
        <p:nvSpPr>
          <p:cNvPr id="2079" name="WordArt 31"/>
          <p:cNvSpPr>
            <a:spLocks noChangeArrowheads="1" noChangeShapeType="1" noTextEdit="1"/>
          </p:cNvSpPr>
          <p:nvPr/>
        </p:nvSpPr>
        <p:spPr bwMode="auto">
          <a:xfrm rot="659319">
            <a:off x="4932363" y="4868863"/>
            <a:ext cx="504825" cy="6619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Ｓｎ</a:t>
            </a:r>
          </a:p>
        </p:txBody>
      </p:sp>
      <p:sp>
        <p:nvSpPr>
          <p:cNvPr id="2080" name="WordArt 32"/>
          <p:cNvSpPr>
            <a:spLocks noChangeArrowheads="1" noChangeShapeType="1" noTextEdit="1"/>
          </p:cNvSpPr>
          <p:nvPr/>
        </p:nvSpPr>
        <p:spPr bwMode="auto">
          <a:xfrm>
            <a:off x="8027988" y="2492375"/>
            <a:ext cx="504825" cy="661988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Ｃｓ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2"/>
          <p:cNvSpPr>
            <a:spLocks noChangeArrowheads="1" noChangeShapeType="1" noTextEdit="1"/>
          </p:cNvSpPr>
          <p:nvPr/>
        </p:nvSpPr>
        <p:spPr bwMode="auto">
          <a:xfrm>
            <a:off x="2484438" y="692150"/>
            <a:ext cx="3600450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Ｍｇ</a:t>
            </a:r>
          </a:p>
        </p:txBody>
      </p:sp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写真フラッシュ、マグネ（Ｍｇ）シウム球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 noTextEdit="1"/>
          </p:cNvSpPr>
          <p:nvPr/>
        </p:nvSpPr>
        <p:spPr bwMode="auto">
          <a:xfrm>
            <a:off x="2627313" y="692150"/>
            <a:ext cx="345757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Ａｌ</a:t>
            </a:r>
          </a:p>
        </p:txBody>
      </p:sp>
      <p:sp>
        <p:nvSpPr>
          <p:cNvPr id="29699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ある（Ａｌ）ある家にもアルミの鍋が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3059113" y="692150"/>
            <a:ext cx="2952750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Ｓｉ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軽（けい素）率、知（Ｓｉ）リコン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>
            <a:off x="3708400" y="692150"/>
            <a:ext cx="180022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Ｐ</a:t>
            </a: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プッチン、Ｐリン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4427538" y="5805488"/>
            <a:ext cx="35528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食べたことある？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3708400" y="692150"/>
            <a:ext cx="180022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Ｓ</a:t>
            </a: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硫黄燃やすとＳ</a:t>
            </a:r>
            <a:r>
              <a:rPr lang="en-US" altLang="ja-JP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os</a:t>
            </a:r>
            <a:endParaRPr lang="ja-JP" altLang="en-US" sz="4000" kern="10">
              <a:solidFill>
                <a:srgbClr val="339966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>
            <a:off x="3059113" y="692150"/>
            <a:ext cx="2736850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Ｃｌ</a:t>
            </a: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塩素のプールでクロール（Ｃｌ）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WordArt 2"/>
          <p:cNvSpPr>
            <a:spLocks noChangeArrowheads="1" noChangeShapeType="1" noTextEdit="1"/>
          </p:cNvSpPr>
          <p:nvPr/>
        </p:nvSpPr>
        <p:spPr bwMode="auto">
          <a:xfrm>
            <a:off x="3059113" y="692150"/>
            <a:ext cx="2952750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Ａｒ</a:t>
            </a:r>
          </a:p>
        </p:txBody>
      </p:sp>
      <p:sp>
        <p:nvSpPr>
          <p:cNvPr id="30723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空気中、１％もある（Ａｒ）アルゴン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3708400" y="692150"/>
            <a:ext cx="180022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Ｋ</a:t>
            </a:r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ケー（Ｋ）キ、カリカリ、ウムおいしい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>
            <a:off x="2916238" y="692150"/>
            <a:ext cx="3168650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Ｃａ</a:t>
            </a:r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きゃっ（Ｃ</a:t>
            </a:r>
            <a:r>
              <a:rPr lang="en-US" altLang="ja-JP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a)</a:t>
            </a:r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、きゃっ塩カル校庭にまく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4427538" y="5805488"/>
            <a:ext cx="35528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塩化カルシウム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>
            <a:off x="2916238" y="692150"/>
            <a:ext cx="309562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Ｆｅ</a:t>
            </a:r>
          </a:p>
        </p:txBody>
      </p:sp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Ｆｅィスは冷たい鉄の面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3708400" y="692150"/>
            <a:ext cx="180022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Ｈ</a:t>
            </a:r>
          </a:p>
        </p:txBody>
      </p:sp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火（Ｈ）がつきできる水の素</a:t>
            </a:r>
          </a:p>
        </p:txBody>
      </p:sp>
      <p:grpSp>
        <p:nvGrpSpPr>
          <p:cNvPr id="3085" name="Group 13"/>
          <p:cNvGrpSpPr>
            <a:grpSpLocks/>
          </p:cNvGrpSpPr>
          <p:nvPr/>
        </p:nvGrpSpPr>
        <p:grpSpPr bwMode="auto">
          <a:xfrm>
            <a:off x="5508625" y="5373688"/>
            <a:ext cx="2017713" cy="792162"/>
            <a:chOff x="4195" y="3385"/>
            <a:chExt cx="1271" cy="499"/>
          </a:xfrm>
        </p:grpSpPr>
        <p:grpSp>
          <p:nvGrpSpPr>
            <p:cNvPr id="3083" name="Group 11"/>
            <p:cNvGrpSpPr>
              <a:grpSpLocks/>
            </p:cNvGrpSpPr>
            <p:nvPr/>
          </p:nvGrpSpPr>
          <p:grpSpPr bwMode="auto">
            <a:xfrm>
              <a:off x="4468" y="3475"/>
              <a:ext cx="998" cy="409"/>
              <a:chOff x="2154" y="3475"/>
              <a:chExt cx="1196" cy="591"/>
            </a:xfrm>
          </p:grpSpPr>
          <p:sp>
            <p:nvSpPr>
              <p:cNvPr id="3080" name="WordArt 8"/>
              <p:cNvSpPr>
                <a:spLocks noChangeArrowheads="1" noChangeShapeType="1" noTextEdit="1"/>
              </p:cNvSpPr>
              <p:nvPr/>
            </p:nvSpPr>
            <p:spPr bwMode="auto">
              <a:xfrm>
                <a:off x="2154" y="3475"/>
                <a:ext cx="425" cy="499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atin typeface="ＭＳ Ｐゴシック" panose="020B0600070205080204" pitchFamily="50" charset="-128"/>
                  </a:rPr>
                  <a:t>Ｈ</a:t>
                </a:r>
              </a:p>
            </p:txBody>
          </p:sp>
          <p:sp>
            <p:nvSpPr>
              <p:cNvPr id="3081" name="WordArt 9"/>
              <p:cNvSpPr>
                <a:spLocks noChangeArrowheads="1" noChangeShapeType="1" noTextEdit="1"/>
              </p:cNvSpPr>
              <p:nvPr/>
            </p:nvSpPr>
            <p:spPr bwMode="auto">
              <a:xfrm>
                <a:off x="2653" y="3884"/>
                <a:ext cx="226" cy="18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atin typeface="ＭＳ Ｐゴシック" panose="020B0600070205080204" pitchFamily="50" charset="-128"/>
                  </a:rPr>
                  <a:t>２</a:t>
                </a:r>
              </a:p>
            </p:txBody>
          </p:sp>
          <p:sp>
            <p:nvSpPr>
              <p:cNvPr id="3082" name="WordArt 10"/>
              <p:cNvSpPr>
                <a:spLocks noChangeArrowheads="1" noChangeShapeType="1" noTextEdit="1"/>
              </p:cNvSpPr>
              <p:nvPr/>
            </p:nvSpPr>
            <p:spPr bwMode="auto">
              <a:xfrm>
                <a:off x="2925" y="3475"/>
                <a:ext cx="425" cy="499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ja-JP" altLang="en-US" sz="3600" kern="10">
                    <a:latin typeface="ＭＳ Ｐゴシック" panose="020B0600070205080204" pitchFamily="50" charset="-128"/>
                  </a:rPr>
                  <a:t>Ｏ</a:t>
                </a:r>
              </a:p>
            </p:txBody>
          </p:sp>
        </p:grpSp>
        <p:sp>
          <p:nvSpPr>
            <p:cNvPr id="3084" name="AutoShape 12"/>
            <p:cNvSpPr>
              <a:spLocks noChangeArrowheads="1"/>
            </p:cNvSpPr>
            <p:nvPr/>
          </p:nvSpPr>
          <p:spPr bwMode="auto">
            <a:xfrm rot="5400000">
              <a:off x="4059" y="3521"/>
              <a:ext cx="453" cy="181"/>
            </a:xfrm>
            <a:custGeom>
              <a:avLst/>
              <a:gdLst>
                <a:gd name="G0" fmla="+- 9257 0 0"/>
                <a:gd name="G1" fmla="+- 18514 0 0"/>
                <a:gd name="G2" fmla="+- 7200 0 0"/>
                <a:gd name="G3" fmla="*/ 9257 1 2"/>
                <a:gd name="G4" fmla="+- G3 10800 0"/>
                <a:gd name="G5" fmla="+- 21600 9257 18514"/>
                <a:gd name="G6" fmla="+- 18514 7200 0"/>
                <a:gd name="G7" fmla="*/ G6 1 2"/>
                <a:gd name="G8" fmla="*/ 18514 2 1"/>
                <a:gd name="G9" fmla="+- G8 0 21600"/>
                <a:gd name="G10" fmla="*/ 21600 G0 G1"/>
                <a:gd name="G11" fmla="*/ 21600 G4 G1"/>
                <a:gd name="G12" fmla="*/ 21600 G5 G1"/>
                <a:gd name="G13" fmla="*/ 21600 G7 G1"/>
                <a:gd name="G14" fmla="*/ 18514 1 2"/>
                <a:gd name="G15" fmla="+- G5 0 G4"/>
                <a:gd name="G16" fmla="+- G0 0 G4"/>
                <a:gd name="G17" fmla="*/ G2 G15 G16"/>
                <a:gd name="T0" fmla="*/ 15429 w 21600"/>
                <a:gd name="T1" fmla="*/ 0 h 21600"/>
                <a:gd name="T2" fmla="*/ 9257 w 21600"/>
                <a:gd name="T3" fmla="*/ 7200 h 21600"/>
                <a:gd name="T4" fmla="*/ 0 w 21600"/>
                <a:gd name="T5" fmla="*/ 18001 h 21600"/>
                <a:gd name="T6" fmla="*/ 9257 w 21600"/>
                <a:gd name="T7" fmla="*/ 21600 h 21600"/>
                <a:gd name="T8" fmla="*/ 18514 w 21600"/>
                <a:gd name="T9" fmla="*/ 15000 h 21600"/>
                <a:gd name="T10" fmla="*/ 21600 w 21600"/>
                <a:gd name="T11" fmla="*/ 7200 h 21600"/>
                <a:gd name="T12" fmla="*/ 17694720 60000 65536"/>
                <a:gd name="T13" fmla="*/ 11796480 60000 65536"/>
                <a:gd name="T14" fmla="*/ 11796480 60000 65536"/>
                <a:gd name="T15" fmla="*/ 5898240 60000 65536"/>
                <a:gd name="T16" fmla="*/ 0 60000 65536"/>
                <a:gd name="T17" fmla="*/ 0 60000 65536"/>
                <a:gd name="T18" fmla="*/ 0 w 21600"/>
                <a:gd name="T19" fmla="*/ G12 h 21600"/>
                <a:gd name="T20" fmla="*/ G1 w 21600"/>
                <a:gd name="T21" fmla="*/ 21600 h 2160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600" h="21600">
                  <a:moveTo>
                    <a:pt x="15429" y="0"/>
                  </a:moveTo>
                  <a:lnTo>
                    <a:pt x="9257" y="7200"/>
                  </a:lnTo>
                  <a:lnTo>
                    <a:pt x="12343" y="7200"/>
                  </a:lnTo>
                  <a:lnTo>
                    <a:pt x="12343" y="14400"/>
                  </a:lnTo>
                  <a:lnTo>
                    <a:pt x="0" y="14400"/>
                  </a:lnTo>
                  <a:lnTo>
                    <a:pt x="0" y="21600"/>
                  </a:lnTo>
                  <a:lnTo>
                    <a:pt x="18514" y="21600"/>
                  </a:lnTo>
                  <a:lnTo>
                    <a:pt x="18514" y="7200"/>
                  </a:lnTo>
                  <a:lnTo>
                    <a:pt x="21600" y="7200"/>
                  </a:ln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2700338" y="692150"/>
            <a:ext cx="3384550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Ｃ</a:t>
            </a:r>
            <a:r>
              <a:rPr lang="en-US" altLang="ja-JP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u</a:t>
            </a:r>
            <a:endParaRPr lang="ja-JP" altLang="en-US" sz="3600" kern="10">
              <a:solidFill>
                <a:srgbClr val="0000FF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17411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きゅ（</a:t>
            </a:r>
            <a:r>
              <a:rPr lang="en-US" altLang="ja-JP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Cu)</a:t>
            </a:r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っ、きゅ磨く</a:t>
            </a:r>
            <a:r>
              <a:rPr lang="en-US" altLang="ja-JP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10</a:t>
            </a:r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円銅貨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2987675" y="692150"/>
            <a:ext cx="2952750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Ｚｎ</a:t>
            </a:r>
          </a:p>
        </p:txBody>
      </p:sp>
      <p:sp>
        <p:nvSpPr>
          <p:cNvPr id="18435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会えん（亜鉛）あなたに胸はズンズン（Ｚｎ）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2700338" y="692150"/>
            <a:ext cx="3384550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Ａｇ</a:t>
            </a:r>
          </a:p>
        </p:txBody>
      </p:sp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Ａ</a:t>
            </a:r>
            <a:r>
              <a:rPr lang="en-US" altLang="ja-JP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g</a:t>
            </a:r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グラムでも銀何千円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WordArt 2"/>
          <p:cNvSpPr>
            <a:spLocks noChangeArrowheads="1" noChangeShapeType="1" noTextEdit="1"/>
          </p:cNvSpPr>
          <p:nvPr/>
        </p:nvSpPr>
        <p:spPr bwMode="auto">
          <a:xfrm>
            <a:off x="2771775" y="692150"/>
            <a:ext cx="3240088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Ｓｎ</a:t>
            </a:r>
          </a:p>
        </p:txBody>
      </p:sp>
      <p:sp>
        <p:nvSpPr>
          <p:cNvPr id="31747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涼（スズ）しい顔で、済ん（Ｓｎ）だよ掃除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2"/>
          <p:cNvSpPr>
            <a:spLocks noChangeArrowheads="1" noChangeShapeType="1" noTextEdit="1"/>
          </p:cNvSpPr>
          <p:nvPr/>
        </p:nvSpPr>
        <p:spPr bwMode="auto">
          <a:xfrm>
            <a:off x="4284663" y="765175"/>
            <a:ext cx="649287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Ｉ</a:t>
            </a:r>
          </a:p>
        </p:txBody>
      </p:sp>
      <p:sp>
        <p:nvSpPr>
          <p:cNvPr id="20483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私（Ｉ）、美人の要素（ヨウ素）あり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WordArt 2"/>
          <p:cNvSpPr>
            <a:spLocks noChangeArrowheads="1" noChangeShapeType="1" noTextEdit="1"/>
          </p:cNvSpPr>
          <p:nvPr/>
        </p:nvSpPr>
        <p:spPr bwMode="auto">
          <a:xfrm>
            <a:off x="2627313" y="692150"/>
            <a:ext cx="3384550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Ｃｓ</a:t>
            </a:r>
          </a:p>
        </p:txBody>
      </p:sp>
      <p:sp>
        <p:nvSpPr>
          <p:cNvPr id="32771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原発セシウム、せっせ（Ｃｓ）と除染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WordArt 2"/>
          <p:cNvSpPr>
            <a:spLocks noChangeArrowheads="1" noChangeShapeType="1" noTextEdit="1"/>
          </p:cNvSpPr>
          <p:nvPr/>
        </p:nvSpPr>
        <p:spPr bwMode="auto">
          <a:xfrm>
            <a:off x="2916238" y="692150"/>
            <a:ext cx="3024187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Ｂａ</a:t>
            </a:r>
          </a:p>
        </p:txBody>
      </p:sp>
      <p:sp>
        <p:nvSpPr>
          <p:cNvPr id="33795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ばぁ（Ｂａ）っと広がる胃の中バリウム</a:t>
            </a:r>
          </a:p>
        </p:txBody>
      </p:sp>
      <p:sp>
        <p:nvSpPr>
          <p:cNvPr id="33796" name="WordArt 4"/>
          <p:cNvSpPr>
            <a:spLocks noChangeArrowheads="1" noChangeShapeType="1" noTextEdit="1"/>
          </p:cNvSpPr>
          <p:nvPr/>
        </p:nvSpPr>
        <p:spPr bwMode="auto">
          <a:xfrm>
            <a:off x="4427538" y="5805488"/>
            <a:ext cx="35528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硫酸バリウム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2916238" y="692150"/>
            <a:ext cx="3240087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Ａｕ</a:t>
            </a:r>
          </a:p>
        </p:txBody>
      </p:sp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金は英雄（Ａｕ）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/>
          <p:cNvSpPr>
            <a:spLocks noChangeArrowheads="1" noChangeShapeType="1" noTextEdit="1"/>
          </p:cNvSpPr>
          <p:nvPr/>
        </p:nvSpPr>
        <p:spPr bwMode="auto">
          <a:xfrm>
            <a:off x="2843213" y="692150"/>
            <a:ext cx="324167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Ｈｇ</a:t>
            </a:r>
          </a:p>
        </p:txBody>
      </p:sp>
      <p:sp>
        <p:nvSpPr>
          <p:cNvPr id="22531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ヘビーグラム（Ｈｇ）は水銀</a:t>
            </a:r>
          </a:p>
        </p:txBody>
      </p:sp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4427538" y="5805488"/>
            <a:ext cx="35528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密度は水の</a:t>
            </a:r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13.6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倍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WordArt 2"/>
          <p:cNvSpPr>
            <a:spLocks noChangeArrowheads="1" noChangeShapeType="1" noTextEdit="1"/>
          </p:cNvSpPr>
          <p:nvPr/>
        </p:nvSpPr>
        <p:spPr bwMode="auto">
          <a:xfrm>
            <a:off x="2771775" y="692150"/>
            <a:ext cx="309562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Ｐｂ</a:t>
            </a:r>
          </a:p>
        </p:txBody>
      </p:sp>
      <p:sp>
        <p:nvSpPr>
          <p:cNvPr id="34819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ﾋﾟｰﾋﾞｰ（Ｐｂ）鳴くのは、なまり（鉛）交じりで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2"/>
          <p:cNvSpPr>
            <a:spLocks noChangeArrowheads="1" noChangeShapeType="1" noTextEdit="1"/>
          </p:cNvSpPr>
          <p:nvPr/>
        </p:nvSpPr>
        <p:spPr bwMode="auto">
          <a:xfrm>
            <a:off x="3132138" y="692150"/>
            <a:ext cx="266382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Ｈ</a:t>
            </a:r>
            <a:r>
              <a:rPr lang="en-US" altLang="ja-JP" sz="36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e</a:t>
            </a:r>
            <a:endParaRPr lang="ja-JP" altLang="en-US" sz="3600" kern="10">
              <a:solidFill>
                <a:srgbClr val="339966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24579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縁（Ｈｅリ）ウム一人ぼっち</a:t>
            </a:r>
          </a:p>
        </p:txBody>
      </p:sp>
      <p:sp>
        <p:nvSpPr>
          <p:cNvPr id="24581" name="WordArt 5"/>
          <p:cNvSpPr>
            <a:spLocks noChangeArrowheads="1" noChangeShapeType="1" noTextEdit="1"/>
          </p:cNvSpPr>
          <p:nvPr/>
        </p:nvSpPr>
        <p:spPr bwMode="auto">
          <a:xfrm>
            <a:off x="3851275" y="5805488"/>
            <a:ext cx="35528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他の原子と反応しない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WordArt 2"/>
          <p:cNvSpPr>
            <a:spLocks noChangeArrowheads="1" noChangeShapeType="1" noTextEdit="1"/>
          </p:cNvSpPr>
          <p:nvPr/>
        </p:nvSpPr>
        <p:spPr bwMode="auto">
          <a:xfrm>
            <a:off x="3708400" y="692150"/>
            <a:ext cx="180022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Ｕ</a:t>
            </a:r>
          </a:p>
        </p:txBody>
      </p:sp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あなた（Ｕ）はアトムの妹ウラン</a:t>
            </a:r>
          </a:p>
        </p:txBody>
      </p:sp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>
            <a:off x="4427538" y="5805488"/>
            <a:ext cx="35528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鉄腕アトム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5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>
            <a:off x="1116013" y="1916113"/>
            <a:ext cx="7056437" cy="18002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00FFFF"/>
                    </a:gs>
                    <a:gs pos="100000">
                      <a:srgbClr val="FFFF66"/>
                    </a:gs>
                  </a:gsLst>
                  <a:lin ang="5400000" scaled="1"/>
                </a:gradFill>
                <a:latin typeface="ＭＳ Ｐゴシック" panose="020B0600070205080204" pitchFamily="50" charset="-128"/>
              </a:rPr>
              <a:t>覚えやすくなったかな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2012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3708400" y="692150"/>
            <a:ext cx="180022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Ｂ</a:t>
            </a:r>
          </a:p>
        </p:txBody>
      </p:sp>
      <p:sp>
        <p:nvSpPr>
          <p:cNvPr id="25603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Ｂっぽうそ（ホウ素）う</a:t>
            </a:r>
          </a:p>
        </p:txBody>
      </p:sp>
      <p:sp>
        <p:nvSpPr>
          <p:cNvPr id="25604" name="WordArt 4"/>
          <p:cNvSpPr>
            <a:spLocks noChangeArrowheads="1" noChangeShapeType="1" noTextEdit="1"/>
          </p:cNvSpPr>
          <p:nvPr/>
        </p:nvSpPr>
        <p:spPr bwMode="auto">
          <a:xfrm>
            <a:off x="4067175" y="5805488"/>
            <a:ext cx="35528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ＭＳ Ｐゴシック" panose="020B0600070205080204" pitchFamily="50" charset="-128"/>
              </a:rPr>
              <a:t>そんな名前の鳥が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>
            <a:off x="3708400" y="692150"/>
            <a:ext cx="180022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Ｃ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黒い炭素の記号はＣぃーろ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>
            <a:off x="3708400" y="692150"/>
            <a:ext cx="180022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Ｎ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Ｎ～ん苦しい窒息窒素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3708400" y="692150"/>
            <a:ext cx="1800225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FFCC00"/>
                </a:solidFill>
                <a:latin typeface="ＭＳ Ｐゴシック" panose="020B0600070205080204" pitchFamily="50" charset="-128"/>
              </a:rPr>
              <a:t>Ｏ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Ｏっさん（酸）、そ（素）う～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WordArt 2"/>
          <p:cNvSpPr>
            <a:spLocks noChangeArrowheads="1" noChangeShapeType="1" noTextEdit="1"/>
          </p:cNvSpPr>
          <p:nvPr/>
        </p:nvSpPr>
        <p:spPr bwMode="auto">
          <a:xfrm>
            <a:off x="3059113" y="692150"/>
            <a:ext cx="3097212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Ｎｅ</a:t>
            </a:r>
          </a:p>
        </p:txBody>
      </p:sp>
      <p:sp>
        <p:nvSpPr>
          <p:cNvPr id="27651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夜のネ（Ｎｅ）オンは赤く輝く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WordArt 2"/>
          <p:cNvSpPr>
            <a:spLocks noChangeArrowheads="1" noChangeShapeType="1" noTextEdit="1"/>
          </p:cNvSpPr>
          <p:nvPr/>
        </p:nvSpPr>
        <p:spPr bwMode="auto">
          <a:xfrm>
            <a:off x="2987675" y="692150"/>
            <a:ext cx="3240088" cy="27368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solidFill>
                  <a:srgbClr val="0000FF"/>
                </a:solidFill>
                <a:latin typeface="ＭＳ Ｐゴシック" panose="020B0600070205080204" pitchFamily="50" charset="-128"/>
              </a:rPr>
              <a:t>Ｎａ</a:t>
            </a:r>
          </a:p>
        </p:txBody>
      </p:sp>
      <p:sp>
        <p:nvSpPr>
          <p:cNvPr id="26627" name="WordArt 3"/>
          <p:cNvSpPr>
            <a:spLocks noChangeArrowheads="1" noChangeShapeType="1" noTextEdit="1"/>
          </p:cNvSpPr>
          <p:nvPr/>
        </p:nvSpPr>
        <p:spPr bwMode="auto">
          <a:xfrm>
            <a:off x="755650" y="3933825"/>
            <a:ext cx="7704138" cy="12239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>
                <a:solidFill>
                  <a:srgbClr val="339966"/>
                </a:solidFill>
                <a:latin typeface="ＭＳ Ｐゴシック" panose="020B0600070205080204" pitchFamily="50" charset="-128"/>
              </a:rPr>
              <a:t>トンネル照らすＮａトリウム灯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5f7d7bfa9db4914a0b0561dbb6b1659622a6f0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かぶ２</Template>
  <TotalTime>269</TotalTime>
  <Words>372</Words>
  <Application>Microsoft Office PowerPoint</Application>
  <PresentationFormat>画面に合わせる (4:3)</PresentationFormat>
  <Paragraphs>100</Paragraphs>
  <Slides>32</Slides>
  <Notes>32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7" baseType="lpstr">
      <vt:lpstr>Arial</vt:lpstr>
      <vt:lpstr>ＭＳ Ｐゴシック</vt:lpstr>
      <vt:lpstr>ＭＳ Ｐ明朝</vt:lpstr>
      <vt:lpstr>HG創英角ﾎﾟｯﾌﾟ体</vt:lpstr>
      <vt:lpstr>かぶ２</vt:lpstr>
      <vt:lpstr>原子記号の暗記法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anki</dc:title>
  <dc:creator>柏市教育研究所</dc:creator>
  <cp:lastModifiedBy>柏市立教育研究所</cp:lastModifiedBy>
  <cp:revision>30</cp:revision>
  <dcterms:created xsi:type="dcterms:W3CDTF">2012-01-17T03:00:40Z</dcterms:created>
  <dcterms:modified xsi:type="dcterms:W3CDTF">2020-12-07T06:42:54Z</dcterms:modified>
</cp:coreProperties>
</file>