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97FF"/>
    <a:srgbClr val="FF9900"/>
    <a:srgbClr val="58B0D6"/>
    <a:srgbClr val="5CB1D6"/>
    <a:srgbClr val="9966FF"/>
    <a:srgbClr val="FFBF00"/>
    <a:srgbClr val="F9F9F9"/>
    <a:srgbClr val="FF6699"/>
    <a:srgbClr val="33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3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7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1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0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7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4CDC-7EA9-40E9-80A9-76718A6D1C72}" type="datetimeFigureOut">
              <a:rPr kumimoji="1" lang="ja-JP" altLang="en-US" smtClean="0"/>
              <a:t>2021/9/24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7D12-1578-4410-9EE2-940D72C8DA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3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5" Type="http://schemas.openxmlformats.org/officeDocument/2006/relationships/slideLayout" Target="../slideLayouts/slideLayout7.xml"/><Relationship Id="rId4" Type="http://schemas.microsoft.com/office/2007/relationships/media" Target="../media/media3.mp4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54629" y="705393"/>
            <a:ext cx="2364380" cy="5865223"/>
          </a:xfrm>
          <a:prstGeom prst="roundRect">
            <a:avLst>
              <a:gd name="adj" fmla="val 17706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77444" y="1321931"/>
            <a:ext cx="3855186" cy="11098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 b="1" kern="100" dirty="0">
              <a:solidFill>
                <a:schemeClr val="bg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フローチャート: 判断 3"/>
          <p:cNvSpPr/>
          <p:nvPr/>
        </p:nvSpPr>
        <p:spPr>
          <a:xfrm>
            <a:off x="1980582" y="2717413"/>
            <a:ext cx="4052048" cy="1557859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50" kern="100">
                <a:solidFill>
                  <a:srgbClr val="000000"/>
                </a:solidFill>
                <a:latin typeface="Meiryo UI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en-US" sz="1050" kern="1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フローチャート: 判断 6"/>
          <p:cNvSpPr/>
          <p:nvPr/>
        </p:nvSpPr>
        <p:spPr>
          <a:xfrm>
            <a:off x="1980582" y="4573948"/>
            <a:ext cx="3992160" cy="1552531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50" kern="100">
                <a:solidFill>
                  <a:srgbClr val="000000"/>
                </a:solidFill>
                <a:latin typeface="Meiryo UI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en-US" sz="1050" kern="1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18"/>
          <p:cNvSpPr txBox="1"/>
          <p:nvPr/>
        </p:nvSpPr>
        <p:spPr>
          <a:xfrm>
            <a:off x="3756014" y="2740022"/>
            <a:ext cx="1062990" cy="616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もし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0"/>
          <p:cNvSpPr txBox="1"/>
          <p:nvPr/>
        </p:nvSpPr>
        <p:spPr>
          <a:xfrm>
            <a:off x="3756014" y="3813107"/>
            <a:ext cx="1062990" cy="616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なら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1"/>
          <p:cNvSpPr txBox="1"/>
          <p:nvPr/>
        </p:nvSpPr>
        <p:spPr>
          <a:xfrm>
            <a:off x="3715959" y="4646267"/>
            <a:ext cx="1062990" cy="6165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もし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22"/>
          <p:cNvSpPr txBox="1"/>
          <p:nvPr/>
        </p:nvSpPr>
        <p:spPr>
          <a:xfrm>
            <a:off x="3756014" y="5723749"/>
            <a:ext cx="552450" cy="4168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なら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赤星１"/>
          <p:cNvSpPr/>
          <p:nvPr/>
        </p:nvSpPr>
        <p:spPr>
          <a:xfrm>
            <a:off x="1980582" y="1008423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赤星２"/>
          <p:cNvSpPr/>
          <p:nvPr/>
        </p:nvSpPr>
        <p:spPr>
          <a:xfrm>
            <a:off x="2014294" y="3043099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赤星３"/>
          <p:cNvSpPr/>
          <p:nvPr/>
        </p:nvSpPr>
        <p:spPr>
          <a:xfrm>
            <a:off x="2040963" y="4930598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109"/>
          <p:cNvSpPr txBox="1"/>
          <p:nvPr/>
        </p:nvSpPr>
        <p:spPr>
          <a:xfrm>
            <a:off x="2444452" y="3205068"/>
            <a:ext cx="3352977" cy="6080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300" b="1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ねこにぶつかった</a:t>
            </a:r>
            <a:endParaRPr lang="ja-JP" altLang="en-US" sz="23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109"/>
          <p:cNvSpPr txBox="1"/>
          <p:nvPr/>
        </p:nvSpPr>
        <p:spPr>
          <a:xfrm>
            <a:off x="2428549" y="5183249"/>
            <a:ext cx="3352977" cy="5404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300" b="1" kern="100" dirty="0" smtClean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ケーキに</a:t>
            </a:r>
            <a:r>
              <a:rPr lang="ja-JP" altLang="en-US" sz="2300" b="1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さわった</a:t>
            </a:r>
            <a:endParaRPr lang="ja-JP" altLang="en-US" sz="23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42019" y="1452932"/>
            <a:ext cx="315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b="1" kern="1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ずー</a:t>
            </a:r>
            <a:r>
              <a:rPr lang="ja-JP" altLang="en-US" sz="2400" b="1" kern="1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っ</a:t>
            </a:r>
            <a:r>
              <a:rPr lang="ja-JP" altLang="ja-JP" sz="2400" b="1" kern="1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と</a:t>
            </a:r>
            <a:endParaRPr lang="en-US" altLang="ja-JP" sz="2400" b="1" kern="100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2400" b="1" kern="1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マウスにくっついて</a:t>
            </a:r>
            <a:r>
              <a:rPr lang="ja-JP" altLang="en-US" sz="2400" b="1" kern="1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行く</a:t>
            </a:r>
            <a:endParaRPr lang="ja-JP" altLang="ja-JP" sz="1600" b="1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54629" y="10552"/>
            <a:ext cx="299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ねずみの動きは・・・</a:t>
            </a:r>
          </a:p>
        </p:txBody>
      </p:sp>
      <p:sp>
        <p:nvSpPr>
          <p:cNvPr id="9" name="右矢印 8">
            <a:hlinkClick r:id="rId6" action="ppaction://hlinksldjump"/>
          </p:cNvPr>
          <p:cNvSpPr/>
          <p:nvPr/>
        </p:nvSpPr>
        <p:spPr>
          <a:xfrm>
            <a:off x="11646568" y="6570616"/>
            <a:ext cx="360948" cy="26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B74C1B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00" end="61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2914" y="104199"/>
            <a:ext cx="2900865" cy="2151359"/>
          </a:xfrm>
          <a:prstGeom prst="rect">
            <a:avLst/>
          </a:prstGeom>
        </p:spPr>
      </p:pic>
      <p:pic>
        <p:nvPicPr>
          <p:cNvPr id="24" name="314B9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1300" end="28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54890" y="2354258"/>
            <a:ext cx="2900865" cy="2151359"/>
          </a:xfrm>
          <a:prstGeom prst="rect">
            <a:avLst/>
          </a:prstGeom>
        </p:spPr>
      </p:pic>
      <p:pic>
        <p:nvPicPr>
          <p:cNvPr id="32" name="D94DE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st="1300" end="13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54889" y="4604317"/>
            <a:ext cx="2900865" cy="21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7" grpId="0"/>
      <p:bldP spid="2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コネクタ 47"/>
          <p:cNvCxnSpPr/>
          <p:nvPr/>
        </p:nvCxnSpPr>
        <p:spPr>
          <a:xfrm flipV="1">
            <a:off x="5347989" y="4470165"/>
            <a:ext cx="2881903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4" idx="3"/>
            <a:endCxn id="51" idx="1"/>
          </p:cNvCxnSpPr>
          <p:nvPr/>
        </p:nvCxnSpPr>
        <p:spPr>
          <a:xfrm>
            <a:off x="5423708" y="2682656"/>
            <a:ext cx="2763382" cy="1099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1728087" y="627017"/>
            <a:ext cx="2081915" cy="5512526"/>
          </a:xfrm>
          <a:prstGeom prst="roundRect">
            <a:avLst>
              <a:gd name="adj" fmla="val 24101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4" name="フローチャート: 判断 43"/>
          <p:cNvSpPr/>
          <p:nvPr/>
        </p:nvSpPr>
        <p:spPr>
          <a:xfrm>
            <a:off x="2152769" y="3696872"/>
            <a:ext cx="3257010" cy="1557859"/>
          </a:xfrm>
          <a:prstGeom prst="flowChartDecision">
            <a:avLst/>
          </a:prstGeom>
          <a:solidFill>
            <a:srgbClr val="FF99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50" kern="100">
                <a:solidFill>
                  <a:srgbClr val="000000"/>
                </a:solidFill>
                <a:latin typeface="Meiryo UI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en-US" sz="1050" kern="1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49744" y="803660"/>
            <a:ext cx="2584682" cy="961590"/>
          </a:xfrm>
          <a:prstGeom prst="rect">
            <a:avLst/>
          </a:prstGeom>
          <a:solidFill>
            <a:srgbClr val="4C97FF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ja-JP" b="1" kern="100" dirty="0">
                <a:ea typeface="Meiryo UI" panose="020B0604030504040204" pitchFamily="50" charset="-128"/>
                <a:cs typeface="Times New Roman" panose="02020603050405020304" pitchFamily="18" charset="0"/>
              </a:rPr>
              <a:t>ずー</a:t>
            </a:r>
            <a:r>
              <a:rPr lang="ja-JP" altLang="en-US" b="1" kern="100" dirty="0">
                <a:ea typeface="Meiryo UI" panose="020B0604030504040204" pitchFamily="50" charset="-128"/>
                <a:cs typeface="Times New Roman" panose="02020603050405020304" pitchFamily="18" charset="0"/>
              </a:rPr>
              <a:t>っ</a:t>
            </a:r>
            <a:r>
              <a:rPr lang="ja-JP" altLang="ja-JP" b="1" kern="100" dirty="0">
                <a:ea typeface="Meiryo UI" panose="020B0604030504040204" pitchFamily="50" charset="-128"/>
                <a:cs typeface="Times New Roman" panose="02020603050405020304" pitchFamily="18" charset="0"/>
              </a:rPr>
              <a:t>と</a:t>
            </a:r>
            <a:endParaRPr lang="en-US" altLang="ja-JP" b="1" kern="100" dirty="0"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b="1" kern="100" dirty="0">
                <a:ea typeface="Meiryo UI" panose="020B0604030504040204" pitchFamily="50" charset="-128"/>
                <a:cs typeface="Times New Roman" panose="02020603050405020304" pitchFamily="18" charset="0"/>
              </a:rPr>
              <a:t>マウスにくっついて</a:t>
            </a:r>
            <a:r>
              <a:rPr lang="ja-JP" altLang="en-US" b="1" kern="100" dirty="0">
                <a:ea typeface="Meiryo UI" panose="020B0604030504040204" pitchFamily="50" charset="-128"/>
                <a:cs typeface="Times New Roman" panose="02020603050405020304" pitchFamily="18" charset="0"/>
              </a:rPr>
              <a:t>行く</a:t>
            </a:r>
            <a:endParaRPr lang="ja-JP" altLang="ja-JP" sz="1200" b="1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フローチャート: 判断 3"/>
          <p:cNvSpPr/>
          <p:nvPr/>
        </p:nvSpPr>
        <p:spPr>
          <a:xfrm>
            <a:off x="2166698" y="1903727"/>
            <a:ext cx="3257010" cy="1557859"/>
          </a:xfrm>
          <a:prstGeom prst="flowChartDecision">
            <a:avLst/>
          </a:prstGeom>
          <a:solidFill>
            <a:srgbClr val="FF99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50" kern="100">
                <a:solidFill>
                  <a:srgbClr val="000000"/>
                </a:solidFill>
                <a:latin typeface="Meiryo UI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en-US" sz="1050" kern="10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18"/>
          <p:cNvSpPr txBox="1"/>
          <p:nvPr/>
        </p:nvSpPr>
        <p:spPr>
          <a:xfrm>
            <a:off x="3534877" y="2023216"/>
            <a:ext cx="725604" cy="4647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もし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0"/>
          <p:cNvSpPr txBox="1"/>
          <p:nvPr/>
        </p:nvSpPr>
        <p:spPr>
          <a:xfrm>
            <a:off x="3534878" y="3016294"/>
            <a:ext cx="639807" cy="474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なら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1"/>
          <p:cNvSpPr txBox="1"/>
          <p:nvPr/>
        </p:nvSpPr>
        <p:spPr>
          <a:xfrm>
            <a:off x="3543504" y="3833274"/>
            <a:ext cx="631181" cy="4582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もし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22"/>
          <p:cNvSpPr txBox="1"/>
          <p:nvPr/>
        </p:nvSpPr>
        <p:spPr>
          <a:xfrm>
            <a:off x="3544466" y="4819806"/>
            <a:ext cx="552450" cy="4168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なら</a:t>
            </a:r>
            <a:endParaRPr lang="ja-JP" altLang="en-US" sz="105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チーズ１"/>
          <p:cNvSpPr/>
          <p:nvPr/>
        </p:nvSpPr>
        <p:spPr>
          <a:xfrm>
            <a:off x="5719024" y="3599514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ねこ２"/>
          <p:cNvSpPr/>
          <p:nvPr/>
        </p:nvSpPr>
        <p:spPr>
          <a:xfrm>
            <a:off x="10080911" y="1899349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ねこ１"/>
          <p:cNvSpPr/>
          <p:nvPr/>
        </p:nvSpPr>
        <p:spPr>
          <a:xfrm>
            <a:off x="5606133" y="1903727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109"/>
          <p:cNvSpPr txBox="1"/>
          <p:nvPr/>
        </p:nvSpPr>
        <p:spPr>
          <a:xfrm>
            <a:off x="2747852" y="2487988"/>
            <a:ext cx="2183568" cy="5921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>
                <a:solidFill>
                  <a:schemeClr val="bg1"/>
                </a:solidFill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ねこにぶつかった</a:t>
            </a:r>
            <a:endParaRPr lang="ja-JP" altLang="en-US" sz="20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109"/>
          <p:cNvSpPr txBox="1"/>
          <p:nvPr/>
        </p:nvSpPr>
        <p:spPr>
          <a:xfrm>
            <a:off x="2608494" y="4291500"/>
            <a:ext cx="2381775" cy="6217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ケーキに</a:t>
            </a:r>
            <a:r>
              <a:rPr lang="ja-JP" altLang="en-US" sz="2000" b="1" kern="100" dirty="0">
                <a:solidFill>
                  <a:schemeClr val="bg1"/>
                </a:solidFill>
                <a:latin typeface="Century" panose="020406040505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さわった</a:t>
            </a:r>
            <a:endParaRPr lang="ja-JP" altLang="en-US" sz="20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715321" y="3932237"/>
            <a:ext cx="2219799" cy="961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8229892" y="3951631"/>
            <a:ext cx="2219799" cy="961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チーズ２"/>
          <p:cNvSpPr/>
          <p:nvPr/>
        </p:nvSpPr>
        <p:spPr>
          <a:xfrm>
            <a:off x="10123392" y="3589659"/>
            <a:ext cx="326299" cy="31350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658444" y="2213499"/>
            <a:ext cx="2219799" cy="961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 b="1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187091" y="2212857"/>
            <a:ext cx="2219799" cy="961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916047" y="2339554"/>
            <a:ext cx="1768387" cy="7187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 smtClean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しっぱい の</a:t>
            </a:r>
            <a:endParaRPr lang="en-US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背景にする</a:t>
            </a:r>
            <a:endParaRPr lang="ja-JP" altLang="en-US" sz="1400" b="1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412796" y="2323259"/>
            <a:ext cx="1768387" cy="7187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みんな</a:t>
            </a:r>
            <a:endParaRPr lang="en-US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動きをとめる</a:t>
            </a:r>
            <a:endParaRPr lang="ja-JP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988277" y="4033841"/>
            <a:ext cx="1768387" cy="7187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 smtClean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せいこ</a:t>
            </a:r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う</a:t>
            </a:r>
            <a:r>
              <a:rPr lang="ja-JP" altLang="en-US" sz="2000" b="1" kern="100" dirty="0" smtClean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 の</a:t>
            </a:r>
            <a:endParaRPr lang="en-US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背景にする</a:t>
            </a:r>
            <a:endParaRPr lang="ja-JP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455597" y="4048798"/>
            <a:ext cx="1768387" cy="7187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みんな</a:t>
            </a:r>
            <a:endParaRPr lang="en-US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2000" b="1" kern="100" dirty="0">
                <a:solidFill>
                  <a:schemeClr val="tx1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動きをとめる</a:t>
            </a:r>
            <a:endParaRPr lang="ja-JP" altLang="ja-JP" sz="2000" b="1" kern="100" dirty="0">
              <a:solidFill>
                <a:schemeClr val="tx1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28087" y="5128"/>
            <a:ext cx="299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ねずみの動きは・・・</a:t>
            </a:r>
          </a:p>
        </p:txBody>
      </p:sp>
      <p:pic>
        <p:nvPicPr>
          <p:cNvPr id="30" name="314B9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00" end="28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8828" y="385187"/>
            <a:ext cx="2306992" cy="1710927"/>
          </a:xfrm>
          <a:prstGeom prst="rect">
            <a:avLst/>
          </a:prstGeom>
        </p:spPr>
      </p:pic>
      <p:pic>
        <p:nvPicPr>
          <p:cNvPr id="31" name="D94DE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1300" end="13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8828" y="4988700"/>
            <a:ext cx="2306992" cy="17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70</Words>
  <Application>Microsoft Office PowerPoint</Application>
  <PresentationFormat>ワイド画面</PresentationFormat>
  <Paragraphs>30</Paragraphs>
  <Slides>2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ＭＳ Ｐゴシック</vt:lpstr>
      <vt:lpstr>MS UI Gothic</vt:lpstr>
      <vt:lpstr>ＭＳ 明朝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it01</dc:creator>
  <cp:lastModifiedBy>柏市立教育研究所</cp:lastModifiedBy>
  <cp:revision>222</cp:revision>
  <dcterms:created xsi:type="dcterms:W3CDTF">2017-04-27T05:27:06Z</dcterms:created>
  <dcterms:modified xsi:type="dcterms:W3CDTF">2021-09-24T01:58:01Z</dcterms:modified>
</cp:coreProperties>
</file>