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341" r:id="rId3"/>
    <p:sldId id="340" r:id="rId4"/>
    <p:sldId id="342" r:id="rId5"/>
    <p:sldId id="343" r:id="rId6"/>
    <p:sldId id="344" r:id="rId7"/>
    <p:sldId id="345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3F74-8067-4E56-AFB9-0E919705E6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534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37F2AFC-F71C-49E8-AB19-2311EAAFD2F5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CD92D09-7B02-4C02-B032-115555A0051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7F63D4C-5FA0-44EC-9344-5E2300232213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AB1251-6077-4054-8CE4-5B8F8BAEE35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0A3B69B-1D49-4969-AA63-964E3B4932E7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8F307DE-D422-48E0-B7B4-EF81DB58716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4605A59-4861-4D28-AD5C-E6987CFE6E6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36C9667-430B-4845-818E-D62061D75414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3A00E-36E6-4C14-8F85-A0BF842F3F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614326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C3BF-F0AF-45D7-92F1-64CED6AAF0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5054413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FC0DF-2738-4D59-AAA3-1AA88FA781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344678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46441-D765-464D-8853-0A86A5F7D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9434076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0F12-884D-4963-8A5B-2705FD8B3E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484406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E9158-DF31-4C09-8594-0B6B57A247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0383812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7F60-CC8E-46D6-B340-8ABFAC3778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8526967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C838C-25DA-4228-BB34-C4C5D0BCEB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0648884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262B4-1E88-4C04-961D-0BC38A2F3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6171517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CD20-52D9-49A4-859F-5A77679ED0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001366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D605-8CE8-4A6B-BD4A-7EEBA27E2A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058134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64E632-DDF9-4E42-A1B5-8BCF71B6E3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>
                <a:solidFill>
                  <a:schemeClr val="accent2"/>
                </a:solidFill>
              </a:rPr>
              <a:t>66</a:t>
            </a:r>
            <a:r>
              <a:rPr lang="ja-JP" altLang="en-US" sz="1600" b="1">
                <a:solidFill>
                  <a:schemeClr val="accent2"/>
                </a:solidFill>
              </a:rPr>
              <a:t>～</a:t>
            </a:r>
            <a:r>
              <a:rPr lang="en-US" altLang="ja-JP" sz="1600" b="1">
                <a:solidFill>
                  <a:schemeClr val="accent2"/>
                </a:solidFill>
              </a:rPr>
              <a:t>67</a:t>
            </a:r>
            <a:r>
              <a:rPr lang="ja-JP" altLang="en-US" sz="1600" b="1">
                <a:solidFill>
                  <a:schemeClr val="accent2"/>
                </a:solidFill>
              </a:rPr>
              <a:t>ページ</a:t>
            </a:r>
            <a:endParaRPr lang="en-US" altLang="ja-JP" sz="1600" b="1">
              <a:solidFill>
                <a:schemeClr val="accent2"/>
              </a:solidFill>
            </a:endParaRPr>
          </a:p>
        </p:txBody>
      </p:sp>
      <p:pic>
        <p:nvPicPr>
          <p:cNvPr id="2051" name="Picture 30" descr="1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38" y="211138"/>
            <a:ext cx="6858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-148432" y="2466182"/>
            <a:ext cx="4475163" cy="6477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endParaRPr lang="ja-JP" altLang="en-US" sz="6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2393950" y="2727326"/>
            <a:ext cx="5400675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かん字の ひろば②</a:t>
            </a:r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 rot="5400000">
            <a:off x="1295400" y="3319463"/>
            <a:ext cx="5329237" cy="6492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かん字の よみかた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 rot="5400000">
            <a:off x="5790144" y="1232348"/>
            <a:ext cx="1223255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prstTxWarp prst="textPlain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4000" dirty="0" smtClean="0">
                <a:solidFill>
                  <a:srgbClr val="FF0000"/>
                </a:solidFill>
                <a:latin typeface="IWp JS太教科書体" pitchFamily="18" charset="-128"/>
                <a:ea typeface="IWp JS太教科書体" pitchFamily="18" charset="-128"/>
              </a:rPr>
              <a:t>たけ</a:t>
            </a:r>
          </a:p>
        </p:txBody>
      </p:sp>
      <p:sp>
        <p:nvSpPr>
          <p:cNvPr id="8195" name="正方形/長方形 7"/>
          <p:cNvSpPr>
            <a:spLocks noChangeArrowheads="1"/>
          </p:cNvSpPr>
          <p:nvPr/>
        </p:nvSpPr>
        <p:spPr bwMode="auto">
          <a:xfrm rot="5400000">
            <a:off x="3713895" y="542689"/>
            <a:ext cx="1944214" cy="21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竹</a:t>
            </a:r>
            <a:endParaRPr lang="en-US" altLang="ja-JP" sz="10000" b="1" dirty="0" smtClean="0">
              <a:solidFill>
                <a:srgbClr val="FF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4" name="正方形/長方形 7"/>
          <p:cNvSpPr>
            <a:spLocks noChangeArrowheads="1"/>
          </p:cNvSpPr>
          <p:nvPr/>
        </p:nvSpPr>
        <p:spPr bwMode="auto">
          <a:xfrm rot="5400000">
            <a:off x="2861948" y="3914916"/>
            <a:ext cx="3311944" cy="13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err="1" smtClean="0">
                <a:latin typeface="HGP教科書体" pitchFamily="18" charset="-128"/>
                <a:ea typeface="HGP教科書体" pitchFamily="18" charset="-128"/>
              </a:rPr>
              <a:t>うま</a:t>
            </a:r>
            <a:endParaRPr lang="en-US" altLang="ja-JP" sz="10000" b="1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 rot="5400000">
            <a:off x="5715886" y="5117115"/>
            <a:ext cx="1024533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prstTxWarp prst="textPlain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4000" dirty="0" smtClean="0">
                <a:solidFill>
                  <a:srgbClr val="FF0000"/>
                </a:solidFill>
                <a:latin typeface="IWp JS太教科書体" pitchFamily="18" charset="-128"/>
                <a:ea typeface="IWp JS太教科書体" pitchFamily="18" charset="-128"/>
              </a:rPr>
              <a:t>いと</a:t>
            </a:r>
          </a:p>
        </p:txBody>
      </p:sp>
      <p:sp>
        <p:nvSpPr>
          <p:cNvPr id="8195" name="正方形/長方形 7"/>
          <p:cNvSpPr>
            <a:spLocks noChangeArrowheads="1"/>
          </p:cNvSpPr>
          <p:nvPr/>
        </p:nvSpPr>
        <p:spPr bwMode="auto">
          <a:xfrm rot="5400000">
            <a:off x="3941928" y="4491138"/>
            <a:ext cx="1548000" cy="18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糸</a:t>
            </a:r>
            <a:endParaRPr lang="en-US" altLang="ja-JP" sz="10000" b="1" dirty="0" smtClean="0">
              <a:solidFill>
                <a:srgbClr val="FF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4" name="正方形/長方形 7"/>
          <p:cNvSpPr>
            <a:spLocks noChangeArrowheads="1"/>
          </p:cNvSpPr>
          <p:nvPr/>
        </p:nvSpPr>
        <p:spPr bwMode="auto">
          <a:xfrm rot="5400000">
            <a:off x="2915728" y="1700888"/>
            <a:ext cx="36004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latin typeface="HGP教科書体" pitchFamily="18" charset="-128"/>
                <a:ea typeface="HGP教科書体" pitchFamily="18" charset="-128"/>
              </a:rPr>
              <a:t>ほそい</a:t>
            </a:r>
            <a:endParaRPr lang="en-US" altLang="ja-JP" sz="10000" b="1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 rot="5400000">
            <a:off x="5681691" y="1340802"/>
            <a:ext cx="144016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prstTxWarp prst="textPlain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4000" dirty="0" smtClean="0">
                <a:solidFill>
                  <a:srgbClr val="FF0000"/>
                </a:solidFill>
                <a:latin typeface="IWp JS太教科書体" pitchFamily="18" charset="-128"/>
                <a:ea typeface="IWp JS太教科書体" pitchFamily="18" charset="-128"/>
              </a:rPr>
              <a:t>ひだり</a:t>
            </a:r>
          </a:p>
        </p:txBody>
      </p:sp>
      <p:sp>
        <p:nvSpPr>
          <p:cNvPr id="8195" name="正方形/長方形 7"/>
          <p:cNvSpPr>
            <a:spLocks noChangeArrowheads="1"/>
          </p:cNvSpPr>
          <p:nvPr/>
        </p:nvSpPr>
        <p:spPr bwMode="auto">
          <a:xfrm rot="5400000">
            <a:off x="3623818" y="692795"/>
            <a:ext cx="1944214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左</a:t>
            </a:r>
            <a:endParaRPr lang="en-US" altLang="ja-JP" sz="10000" b="1" dirty="0" smtClean="0">
              <a:solidFill>
                <a:srgbClr val="FF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4" name="正方形/長方形 7"/>
          <p:cNvSpPr>
            <a:spLocks noChangeArrowheads="1"/>
          </p:cNvSpPr>
          <p:nvPr/>
        </p:nvSpPr>
        <p:spPr bwMode="auto">
          <a:xfrm rot="5400000">
            <a:off x="3006088" y="3915376"/>
            <a:ext cx="32760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err="1" smtClean="0">
                <a:latin typeface="HGP教科書体" pitchFamily="18" charset="-128"/>
                <a:ea typeface="HGP教科書体" pitchFamily="18" charset="-128"/>
              </a:rPr>
              <a:t>がわ</a:t>
            </a:r>
            <a:endParaRPr lang="en-US" altLang="ja-JP" sz="10000" b="1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 rot="5400000">
            <a:off x="5681691" y="1700839"/>
            <a:ext cx="144016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prstTxWarp prst="textPlain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4000" dirty="0" smtClean="0">
                <a:solidFill>
                  <a:srgbClr val="FF0000"/>
                </a:solidFill>
                <a:latin typeface="IWp JS太教科書体" pitchFamily="18" charset="-128"/>
                <a:ea typeface="IWp JS太教科書体" pitchFamily="18" charset="-128"/>
              </a:rPr>
              <a:t>みぎ</a:t>
            </a:r>
          </a:p>
        </p:txBody>
      </p:sp>
      <p:sp>
        <p:nvSpPr>
          <p:cNvPr id="8195" name="正方形/長方形 7"/>
          <p:cNvSpPr>
            <a:spLocks noChangeArrowheads="1"/>
          </p:cNvSpPr>
          <p:nvPr/>
        </p:nvSpPr>
        <p:spPr bwMode="auto">
          <a:xfrm rot="5400000">
            <a:off x="3569925" y="1070952"/>
            <a:ext cx="2052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右</a:t>
            </a:r>
            <a:endParaRPr lang="en-US" altLang="ja-JP" sz="10000" b="1" dirty="0" smtClean="0">
              <a:solidFill>
                <a:srgbClr val="FF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4" name="正方形/長方形 7"/>
          <p:cNvSpPr>
            <a:spLocks noChangeArrowheads="1"/>
          </p:cNvSpPr>
          <p:nvPr/>
        </p:nvSpPr>
        <p:spPr bwMode="auto">
          <a:xfrm rot="5400000">
            <a:off x="3713925" y="4293088"/>
            <a:ext cx="1764000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latin typeface="HGP教科書体" pitchFamily="18" charset="-128"/>
                <a:ea typeface="HGP教科書体" pitchFamily="18" charset="-128"/>
              </a:rPr>
              <a:t>手</a:t>
            </a:r>
            <a:endParaRPr lang="en-US" altLang="ja-JP" sz="10000" b="1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 rot="5400000">
            <a:off x="3743941" y="1505897"/>
            <a:ext cx="93610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prstTxWarp prst="textPlain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4000" dirty="0" smtClean="0">
                <a:solidFill>
                  <a:srgbClr val="FF0000"/>
                </a:solidFill>
                <a:latin typeface="IWp JS太教科書体" pitchFamily="18" charset="-128"/>
                <a:ea typeface="IWp JS太教科書体" pitchFamily="18" charset="-128"/>
              </a:rPr>
              <a:t>う</a:t>
            </a:r>
          </a:p>
        </p:txBody>
      </p:sp>
      <p:sp>
        <p:nvSpPr>
          <p:cNvPr id="8195" name="正方形/長方形 7"/>
          <p:cNvSpPr>
            <a:spLocks noChangeArrowheads="1"/>
          </p:cNvSpPr>
          <p:nvPr/>
        </p:nvSpPr>
        <p:spPr bwMode="auto">
          <a:xfrm rot="5400000">
            <a:off x="2090897" y="947897"/>
            <a:ext cx="1542014" cy="16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生</a:t>
            </a:r>
            <a:endParaRPr lang="en-US" altLang="ja-JP" sz="10000" b="1" dirty="0" smtClean="0">
              <a:solidFill>
                <a:srgbClr val="FF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4" name="正方形/長方形 7"/>
          <p:cNvSpPr>
            <a:spLocks noChangeArrowheads="1"/>
          </p:cNvSpPr>
          <p:nvPr/>
        </p:nvSpPr>
        <p:spPr bwMode="auto">
          <a:xfrm rot="5400000">
            <a:off x="1192497" y="3753117"/>
            <a:ext cx="3384374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>
                <a:latin typeface="HGP教科書体" pitchFamily="18" charset="-128"/>
                <a:ea typeface="HGP教科書体" pitchFamily="18" charset="-128"/>
              </a:rPr>
              <a:t>まれる</a:t>
            </a:r>
            <a:endParaRPr lang="en-US" altLang="ja-JP" sz="10000" b="1" dirty="0" smtClean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5" name="正方形/長方形 7"/>
          <p:cNvSpPr>
            <a:spLocks noChangeArrowheads="1"/>
          </p:cNvSpPr>
          <p:nvPr/>
        </p:nvSpPr>
        <p:spPr bwMode="auto">
          <a:xfrm rot="5400000">
            <a:off x="4067873" y="1988923"/>
            <a:ext cx="4320478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latin typeface="HGP教科書体" pitchFamily="18" charset="-128"/>
                <a:ea typeface="HGP教科書体" pitchFamily="18" charset="-128"/>
              </a:rPr>
              <a:t>ひなが</a:t>
            </a:r>
            <a:endParaRPr lang="en-US" altLang="ja-JP" sz="10000" b="1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 rot="5400000">
            <a:off x="5681691" y="1556825"/>
            <a:ext cx="1440161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prstTxWarp prst="textPlain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4000" dirty="0" smtClean="0">
                <a:solidFill>
                  <a:srgbClr val="FF0000"/>
                </a:solidFill>
                <a:latin typeface="IWp JS太教科書体" pitchFamily="18" charset="-128"/>
                <a:ea typeface="IWp JS太教科書体" pitchFamily="18" charset="-128"/>
              </a:rPr>
              <a:t>せん</a:t>
            </a:r>
          </a:p>
        </p:txBody>
      </p:sp>
      <p:sp>
        <p:nvSpPr>
          <p:cNvPr id="8195" name="正方形/長方形 7"/>
          <p:cNvSpPr>
            <a:spLocks noChangeArrowheads="1"/>
          </p:cNvSpPr>
          <p:nvPr/>
        </p:nvSpPr>
        <p:spPr bwMode="auto">
          <a:xfrm rot="5400000">
            <a:off x="3587925" y="1052952"/>
            <a:ext cx="20160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先</a:t>
            </a:r>
            <a:endParaRPr lang="en-US" altLang="ja-JP" sz="10000" b="1" dirty="0" smtClean="0">
              <a:solidFill>
                <a:srgbClr val="FF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4" name="正方形/長方形 7"/>
          <p:cNvSpPr>
            <a:spLocks noChangeArrowheads="1"/>
          </p:cNvSpPr>
          <p:nvPr/>
        </p:nvSpPr>
        <p:spPr bwMode="auto">
          <a:xfrm rot="5400000">
            <a:off x="3749925" y="4293088"/>
            <a:ext cx="1728000" cy="15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>
            <a:prstTxWarp prst="textPlain">
              <a:avLst/>
            </a:prstTxWarp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0000" b="1" dirty="0" smtClean="0">
                <a:latin typeface="HGP教科書体" pitchFamily="18" charset="-128"/>
                <a:ea typeface="HGP教科書体" pitchFamily="18" charset="-128"/>
              </a:rPr>
              <a:t>生</a:t>
            </a:r>
            <a:endParaRPr lang="en-US" altLang="ja-JP" sz="10000" b="1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8313" y="6365875"/>
            <a:ext cx="71294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2016 / </a:t>
            </a:r>
            <a:r>
              <a:rPr lang="ja-JP" altLang="en-US" sz="1400"/>
              <a:t>柏市教育委員会　 </a:t>
            </a:r>
            <a:r>
              <a:rPr lang="en-US" altLang="ja-JP" sz="1400"/>
              <a:t>All Rights Reserved.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03_norimononokotowo_siraseyou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784</TotalTime>
  <Words>51</Words>
  <Application>Microsoft Office PowerPoint</Application>
  <PresentationFormat>画面に合わせる (4:3)</PresentationFormat>
  <Paragraphs>31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03_norimononokotowo_siraseyou</dc:title>
  <dc:creator>柏市教育研究所</dc:creator>
  <cp:lastModifiedBy>it05</cp:lastModifiedBy>
  <cp:revision>71</cp:revision>
  <dcterms:created xsi:type="dcterms:W3CDTF">2012-05-08T01:43:15Z</dcterms:created>
  <dcterms:modified xsi:type="dcterms:W3CDTF">2016-09-07T05:30:40Z</dcterms:modified>
</cp:coreProperties>
</file>